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4"/>
  </p:notesMasterIdLst>
  <p:sldIdLst>
    <p:sldId id="256" r:id="rId2"/>
    <p:sldId id="263" r:id="rId3"/>
    <p:sldId id="257" r:id="rId4"/>
    <p:sldId id="268" r:id="rId5"/>
    <p:sldId id="259" r:id="rId6"/>
    <p:sldId id="280" r:id="rId7"/>
    <p:sldId id="264" r:id="rId8"/>
    <p:sldId id="282" r:id="rId9"/>
    <p:sldId id="274" r:id="rId10"/>
    <p:sldId id="276" r:id="rId11"/>
    <p:sldId id="275" r:id="rId12"/>
    <p:sldId id="265" r:id="rId13"/>
    <p:sldId id="277" r:id="rId14"/>
    <p:sldId id="278" r:id="rId15"/>
    <p:sldId id="279" r:id="rId16"/>
    <p:sldId id="266" r:id="rId17"/>
    <p:sldId id="270" r:id="rId18"/>
    <p:sldId id="271" r:id="rId19"/>
    <p:sldId id="272" r:id="rId20"/>
    <p:sldId id="284" r:id="rId21"/>
    <p:sldId id="283" r:id="rId22"/>
    <p:sldId id="26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5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62"/>
    <p:restoredTop sz="96229"/>
  </p:normalViewPr>
  <p:slideViewPr>
    <p:cSldViewPr snapToGrid="0" showGuides="1">
      <p:cViewPr>
        <p:scale>
          <a:sx n="99" d="100"/>
          <a:sy n="99" d="100"/>
        </p:scale>
        <p:origin x="768"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F54E05-82D8-4068-8BFF-0568C282868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E9DD5-3C44-412F-B414-C8616E4C5F3B}">
      <dgm:prSet/>
      <dgm:spPr/>
      <dgm:t>
        <a:bodyPr/>
        <a:lstStyle/>
        <a:p>
          <a:pPr>
            <a:lnSpc>
              <a:spcPct val="100000"/>
            </a:lnSpc>
          </a:pPr>
          <a:r>
            <a:rPr lang="en-US"/>
            <a:t>Has anyone faced TTC Delay? </a:t>
          </a:r>
        </a:p>
      </dgm:t>
    </dgm:pt>
    <dgm:pt modelId="{3FFFF799-3832-401D-8C9A-9F6AE4198869}" type="parTrans" cxnId="{5DF9D1D2-9243-47DF-8FE0-83AEC65E3E2F}">
      <dgm:prSet/>
      <dgm:spPr/>
      <dgm:t>
        <a:bodyPr/>
        <a:lstStyle/>
        <a:p>
          <a:endParaRPr lang="en-US"/>
        </a:p>
      </dgm:t>
    </dgm:pt>
    <dgm:pt modelId="{4314873B-D3C6-4B85-9D8D-77E0745BAB20}" type="sibTrans" cxnId="{5DF9D1D2-9243-47DF-8FE0-83AEC65E3E2F}">
      <dgm:prSet/>
      <dgm:spPr/>
      <dgm:t>
        <a:bodyPr/>
        <a:lstStyle/>
        <a:p>
          <a:endParaRPr lang="en-US"/>
        </a:p>
      </dgm:t>
    </dgm:pt>
    <dgm:pt modelId="{BC025A12-F154-49ED-AA79-47617A519DEA}">
      <dgm:prSet/>
      <dgm:spPr/>
      <dgm:t>
        <a:bodyPr/>
        <a:lstStyle/>
        <a:p>
          <a:pPr>
            <a:lnSpc>
              <a:spcPct val="100000"/>
            </a:lnSpc>
          </a:pPr>
          <a:r>
            <a:rPr lang="en-US" dirty="0"/>
            <a:t>How does it feel to get stuck in the tunnel for 30 minutes or even an hour inside the subway?</a:t>
          </a:r>
        </a:p>
      </dgm:t>
    </dgm:pt>
    <dgm:pt modelId="{F664D811-FE1F-4633-A949-47043F87790C}" type="parTrans" cxnId="{5551C8EF-9F48-4DF1-BEAE-4041774EF68E}">
      <dgm:prSet/>
      <dgm:spPr/>
      <dgm:t>
        <a:bodyPr/>
        <a:lstStyle/>
        <a:p>
          <a:endParaRPr lang="en-US"/>
        </a:p>
      </dgm:t>
    </dgm:pt>
    <dgm:pt modelId="{209B914D-871B-407B-9707-B61F3BEAFB47}" type="sibTrans" cxnId="{5551C8EF-9F48-4DF1-BEAE-4041774EF68E}">
      <dgm:prSet/>
      <dgm:spPr/>
      <dgm:t>
        <a:bodyPr/>
        <a:lstStyle/>
        <a:p>
          <a:endParaRPr lang="en-US"/>
        </a:p>
      </dgm:t>
    </dgm:pt>
    <dgm:pt modelId="{8991EAC8-6D63-49E2-BC9C-CF7D5F266366}">
      <dgm:prSet/>
      <dgm:spPr/>
      <dgm:t>
        <a:bodyPr/>
        <a:lstStyle/>
        <a:p>
          <a:pPr>
            <a:lnSpc>
              <a:spcPct val="100000"/>
            </a:lnSpc>
          </a:pPr>
          <a:r>
            <a:rPr lang="en-US"/>
            <a:t>Taking the bus or the streetcar, what if the bus breaks down and you are out stranded waiting for the bus to arrive?</a:t>
          </a:r>
        </a:p>
      </dgm:t>
    </dgm:pt>
    <dgm:pt modelId="{B15B5BCC-7B7B-40F1-B890-9178CBAB06F0}" type="parTrans" cxnId="{FFF19A81-837A-4330-81BD-A5F4FA959183}">
      <dgm:prSet/>
      <dgm:spPr/>
      <dgm:t>
        <a:bodyPr/>
        <a:lstStyle/>
        <a:p>
          <a:endParaRPr lang="en-US"/>
        </a:p>
      </dgm:t>
    </dgm:pt>
    <dgm:pt modelId="{35378D55-3198-4D20-8176-429B0F2D5DDE}" type="sibTrans" cxnId="{FFF19A81-837A-4330-81BD-A5F4FA959183}">
      <dgm:prSet/>
      <dgm:spPr/>
      <dgm:t>
        <a:bodyPr/>
        <a:lstStyle/>
        <a:p>
          <a:endParaRPr lang="en-US"/>
        </a:p>
      </dgm:t>
    </dgm:pt>
    <dgm:pt modelId="{5B384530-F0B2-4694-A28E-348C4ABBA513}" type="pres">
      <dgm:prSet presAssocID="{CAF54E05-82D8-4068-8BFF-0568C2828681}" presName="root" presStyleCnt="0">
        <dgm:presLayoutVars>
          <dgm:dir/>
          <dgm:resizeHandles val="exact"/>
        </dgm:presLayoutVars>
      </dgm:prSet>
      <dgm:spPr/>
    </dgm:pt>
    <dgm:pt modelId="{F5E027F0-F64D-40A4-84FE-14F5D9F8C04F}" type="pres">
      <dgm:prSet presAssocID="{62FE9DD5-3C44-412F-B414-C8616E4C5F3B}" presName="compNode" presStyleCnt="0"/>
      <dgm:spPr/>
    </dgm:pt>
    <dgm:pt modelId="{B2E4EC40-130D-42E5-B666-D08775DB700E}" type="pres">
      <dgm:prSet presAssocID="{62FE9DD5-3C44-412F-B414-C8616E4C5F3B}" presName="bgRect" presStyleLbl="bgShp" presStyleIdx="0" presStyleCnt="3" custLinFactNeighborX="-1521" custLinFactNeighborY="-12666"/>
      <dgm:spPr>
        <a:solidFill>
          <a:srgbClr val="D15A5A"/>
        </a:solidFill>
      </dgm:spPr>
    </dgm:pt>
    <dgm:pt modelId="{3573BE23-868B-433D-A94D-C9A80B0CC456}" type="pres">
      <dgm:prSet presAssocID="{62FE9DD5-3C44-412F-B414-C8616E4C5F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rglass"/>
        </a:ext>
      </dgm:extLst>
    </dgm:pt>
    <dgm:pt modelId="{FC6B95DD-BBD6-426B-A193-1E22FD4B22FF}" type="pres">
      <dgm:prSet presAssocID="{62FE9DD5-3C44-412F-B414-C8616E4C5F3B}" presName="spaceRect" presStyleCnt="0"/>
      <dgm:spPr/>
    </dgm:pt>
    <dgm:pt modelId="{F7B9CE9E-7B83-4C04-BAA0-A5266F946A53}" type="pres">
      <dgm:prSet presAssocID="{62FE9DD5-3C44-412F-B414-C8616E4C5F3B}" presName="parTx" presStyleLbl="revTx" presStyleIdx="0" presStyleCnt="3">
        <dgm:presLayoutVars>
          <dgm:chMax val="0"/>
          <dgm:chPref val="0"/>
        </dgm:presLayoutVars>
      </dgm:prSet>
      <dgm:spPr/>
    </dgm:pt>
    <dgm:pt modelId="{BF61EB85-DB5F-4684-810D-F3F0151A8336}" type="pres">
      <dgm:prSet presAssocID="{4314873B-D3C6-4B85-9D8D-77E0745BAB20}" presName="sibTrans" presStyleCnt="0"/>
      <dgm:spPr/>
    </dgm:pt>
    <dgm:pt modelId="{E6DA3557-D7AD-4E35-94DF-47E4482321A6}" type="pres">
      <dgm:prSet presAssocID="{BC025A12-F154-49ED-AA79-47617A519DEA}" presName="compNode" presStyleCnt="0"/>
      <dgm:spPr/>
    </dgm:pt>
    <dgm:pt modelId="{42B54B7A-7E3B-431F-B42F-E96D8C37F759}" type="pres">
      <dgm:prSet presAssocID="{BC025A12-F154-49ED-AA79-47617A519DEA}" presName="bgRect" presStyleLbl="bgShp" presStyleIdx="1" presStyleCnt="3"/>
      <dgm:spPr>
        <a:solidFill>
          <a:srgbClr val="D15A5A"/>
        </a:solidFill>
      </dgm:spPr>
    </dgm:pt>
    <dgm:pt modelId="{31019CBA-EA90-4DA2-B460-0C049DAB7367}" type="pres">
      <dgm:prSet presAssocID="{BC025A12-F154-49ED-AA79-47617A519D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ain"/>
        </a:ext>
      </dgm:extLst>
    </dgm:pt>
    <dgm:pt modelId="{E79961D4-1107-45C8-99A5-E661D0B46EDD}" type="pres">
      <dgm:prSet presAssocID="{BC025A12-F154-49ED-AA79-47617A519DEA}" presName="spaceRect" presStyleCnt="0"/>
      <dgm:spPr/>
    </dgm:pt>
    <dgm:pt modelId="{C7A99F48-DE33-41E4-B449-276DFCD5CEAD}" type="pres">
      <dgm:prSet presAssocID="{BC025A12-F154-49ED-AA79-47617A519DEA}" presName="parTx" presStyleLbl="revTx" presStyleIdx="1" presStyleCnt="3">
        <dgm:presLayoutVars>
          <dgm:chMax val="0"/>
          <dgm:chPref val="0"/>
        </dgm:presLayoutVars>
      </dgm:prSet>
      <dgm:spPr/>
    </dgm:pt>
    <dgm:pt modelId="{DA5740D9-BFEB-47C6-B9BC-B9312DE89B9E}" type="pres">
      <dgm:prSet presAssocID="{209B914D-871B-407B-9707-B61F3BEAFB47}" presName="sibTrans" presStyleCnt="0"/>
      <dgm:spPr/>
    </dgm:pt>
    <dgm:pt modelId="{B4B34224-DB74-4896-B696-112193D25FCB}" type="pres">
      <dgm:prSet presAssocID="{8991EAC8-6D63-49E2-BC9C-CF7D5F266366}" presName="compNode" presStyleCnt="0"/>
      <dgm:spPr/>
    </dgm:pt>
    <dgm:pt modelId="{43921A26-C54B-4081-8180-FA005C7E57F3}" type="pres">
      <dgm:prSet presAssocID="{8991EAC8-6D63-49E2-BC9C-CF7D5F266366}" presName="bgRect" presStyleLbl="bgShp" presStyleIdx="2" presStyleCnt="3"/>
      <dgm:spPr>
        <a:solidFill>
          <a:srgbClr val="D15A5A"/>
        </a:solidFill>
      </dgm:spPr>
    </dgm:pt>
    <dgm:pt modelId="{59E0FE82-6FD4-4CAE-BFF8-375A6D222E36}" type="pres">
      <dgm:prSet presAssocID="{8991EAC8-6D63-49E2-BC9C-CF7D5F26636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
        </a:ext>
      </dgm:extLst>
    </dgm:pt>
    <dgm:pt modelId="{4B7562DA-38CD-42DD-8A7B-4D07D09C83AF}" type="pres">
      <dgm:prSet presAssocID="{8991EAC8-6D63-49E2-BC9C-CF7D5F266366}" presName="spaceRect" presStyleCnt="0"/>
      <dgm:spPr/>
    </dgm:pt>
    <dgm:pt modelId="{FB5365D6-7106-4290-A1C1-B063474BBCB5}" type="pres">
      <dgm:prSet presAssocID="{8991EAC8-6D63-49E2-BC9C-CF7D5F266366}" presName="parTx" presStyleLbl="revTx" presStyleIdx="2" presStyleCnt="3">
        <dgm:presLayoutVars>
          <dgm:chMax val="0"/>
          <dgm:chPref val="0"/>
        </dgm:presLayoutVars>
      </dgm:prSet>
      <dgm:spPr/>
    </dgm:pt>
  </dgm:ptLst>
  <dgm:cxnLst>
    <dgm:cxn modelId="{B77F1C0A-93FB-184F-A913-F200CE950446}" type="presOf" srcId="{CAF54E05-82D8-4068-8BFF-0568C2828681}" destId="{5B384530-F0B2-4694-A28E-348C4ABBA513}" srcOrd="0" destOrd="0" presId="urn:microsoft.com/office/officeart/2018/2/layout/IconVerticalSolidList"/>
    <dgm:cxn modelId="{184BC40E-612F-744A-A7DE-0D591AD9C7FA}" type="presOf" srcId="{8991EAC8-6D63-49E2-BC9C-CF7D5F266366}" destId="{FB5365D6-7106-4290-A1C1-B063474BBCB5}" srcOrd="0" destOrd="0" presId="urn:microsoft.com/office/officeart/2018/2/layout/IconVerticalSolidList"/>
    <dgm:cxn modelId="{3E39FE7E-2E05-124A-A96B-567702BEB8CA}" type="presOf" srcId="{BC025A12-F154-49ED-AA79-47617A519DEA}" destId="{C7A99F48-DE33-41E4-B449-276DFCD5CEAD}" srcOrd="0" destOrd="0" presId="urn:microsoft.com/office/officeart/2018/2/layout/IconVerticalSolidList"/>
    <dgm:cxn modelId="{FFF19A81-837A-4330-81BD-A5F4FA959183}" srcId="{CAF54E05-82D8-4068-8BFF-0568C2828681}" destId="{8991EAC8-6D63-49E2-BC9C-CF7D5F266366}" srcOrd="2" destOrd="0" parTransId="{B15B5BCC-7B7B-40F1-B890-9178CBAB06F0}" sibTransId="{35378D55-3198-4D20-8176-429B0F2D5DDE}"/>
    <dgm:cxn modelId="{11CE769E-B2A0-E641-B2EB-FA0F2F8933BE}" type="presOf" srcId="{62FE9DD5-3C44-412F-B414-C8616E4C5F3B}" destId="{F7B9CE9E-7B83-4C04-BAA0-A5266F946A53}" srcOrd="0" destOrd="0" presId="urn:microsoft.com/office/officeart/2018/2/layout/IconVerticalSolidList"/>
    <dgm:cxn modelId="{5DF9D1D2-9243-47DF-8FE0-83AEC65E3E2F}" srcId="{CAF54E05-82D8-4068-8BFF-0568C2828681}" destId="{62FE9DD5-3C44-412F-B414-C8616E4C5F3B}" srcOrd="0" destOrd="0" parTransId="{3FFFF799-3832-401D-8C9A-9F6AE4198869}" sibTransId="{4314873B-D3C6-4B85-9D8D-77E0745BAB20}"/>
    <dgm:cxn modelId="{5551C8EF-9F48-4DF1-BEAE-4041774EF68E}" srcId="{CAF54E05-82D8-4068-8BFF-0568C2828681}" destId="{BC025A12-F154-49ED-AA79-47617A519DEA}" srcOrd="1" destOrd="0" parTransId="{F664D811-FE1F-4633-A949-47043F87790C}" sibTransId="{209B914D-871B-407B-9707-B61F3BEAFB47}"/>
    <dgm:cxn modelId="{AD262831-2879-F54F-8562-DAC47177EEDB}" type="presParOf" srcId="{5B384530-F0B2-4694-A28E-348C4ABBA513}" destId="{F5E027F0-F64D-40A4-84FE-14F5D9F8C04F}" srcOrd="0" destOrd="0" presId="urn:microsoft.com/office/officeart/2018/2/layout/IconVerticalSolidList"/>
    <dgm:cxn modelId="{B414FB57-A690-1347-97AF-FA6D6AD8C7A6}" type="presParOf" srcId="{F5E027F0-F64D-40A4-84FE-14F5D9F8C04F}" destId="{B2E4EC40-130D-42E5-B666-D08775DB700E}" srcOrd="0" destOrd="0" presId="urn:microsoft.com/office/officeart/2018/2/layout/IconVerticalSolidList"/>
    <dgm:cxn modelId="{8F686E4F-3423-4F48-9BDA-B851770FAE75}" type="presParOf" srcId="{F5E027F0-F64D-40A4-84FE-14F5D9F8C04F}" destId="{3573BE23-868B-433D-A94D-C9A80B0CC456}" srcOrd="1" destOrd="0" presId="urn:microsoft.com/office/officeart/2018/2/layout/IconVerticalSolidList"/>
    <dgm:cxn modelId="{AFBDC029-3EAE-DD4B-BCC2-DFDFF097960C}" type="presParOf" srcId="{F5E027F0-F64D-40A4-84FE-14F5D9F8C04F}" destId="{FC6B95DD-BBD6-426B-A193-1E22FD4B22FF}" srcOrd="2" destOrd="0" presId="urn:microsoft.com/office/officeart/2018/2/layout/IconVerticalSolidList"/>
    <dgm:cxn modelId="{67B16CBC-5118-3C4E-841D-B2AB61E8E193}" type="presParOf" srcId="{F5E027F0-F64D-40A4-84FE-14F5D9F8C04F}" destId="{F7B9CE9E-7B83-4C04-BAA0-A5266F946A53}" srcOrd="3" destOrd="0" presId="urn:microsoft.com/office/officeart/2018/2/layout/IconVerticalSolidList"/>
    <dgm:cxn modelId="{13C763AA-05E3-D34C-B479-841BC3F99D46}" type="presParOf" srcId="{5B384530-F0B2-4694-A28E-348C4ABBA513}" destId="{BF61EB85-DB5F-4684-810D-F3F0151A8336}" srcOrd="1" destOrd="0" presId="urn:microsoft.com/office/officeart/2018/2/layout/IconVerticalSolidList"/>
    <dgm:cxn modelId="{B917C0F1-9DC3-E846-AE8B-3EF3082549B8}" type="presParOf" srcId="{5B384530-F0B2-4694-A28E-348C4ABBA513}" destId="{E6DA3557-D7AD-4E35-94DF-47E4482321A6}" srcOrd="2" destOrd="0" presId="urn:microsoft.com/office/officeart/2018/2/layout/IconVerticalSolidList"/>
    <dgm:cxn modelId="{F81351F1-86B5-D542-A122-E76A5E5848F7}" type="presParOf" srcId="{E6DA3557-D7AD-4E35-94DF-47E4482321A6}" destId="{42B54B7A-7E3B-431F-B42F-E96D8C37F759}" srcOrd="0" destOrd="0" presId="urn:microsoft.com/office/officeart/2018/2/layout/IconVerticalSolidList"/>
    <dgm:cxn modelId="{384DB8C5-9930-A044-90C9-94359D016988}" type="presParOf" srcId="{E6DA3557-D7AD-4E35-94DF-47E4482321A6}" destId="{31019CBA-EA90-4DA2-B460-0C049DAB7367}" srcOrd="1" destOrd="0" presId="urn:microsoft.com/office/officeart/2018/2/layout/IconVerticalSolidList"/>
    <dgm:cxn modelId="{7983E4E8-C6BF-9F41-A82D-A6398C19C0F7}" type="presParOf" srcId="{E6DA3557-D7AD-4E35-94DF-47E4482321A6}" destId="{E79961D4-1107-45C8-99A5-E661D0B46EDD}" srcOrd="2" destOrd="0" presId="urn:microsoft.com/office/officeart/2018/2/layout/IconVerticalSolidList"/>
    <dgm:cxn modelId="{C73FCF38-585E-8846-AFE7-A34953FDF131}" type="presParOf" srcId="{E6DA3557-D7AD-4E35-94DF-47E4482321A6}" destId="{C7A99F48-DE33-41E4-B449-276DFCD5CEAD}" srcOrd="3" destOrd="0" presId="urn:microsoft.com/office/officeart/2018/2/layout/IconVerticalSolidList"/>
    <dgm:cxn modelId="{5A2B6F4E-EC21-444A-9E5E-6E9A4951F47A}" type="presParOf" srcId="{5B384530-F0B2-4694-A28E-348C4ABBA513}" destId="{DA5740D9-BFEB-47C6-B9BC-B9312DE89B9E}" srcOrd="3" destOrd="0" presId="urn:microsoft.com/office/officeart/2018/2/layout/IconVerticalSolidList"/>
    <dgm:cxn modelId="{94D5770B-E780-494D-B2E0-E43F526663C8}" type="presParOf" srcId="{5B384530-F0B2-4694-A28E-348C4ABBA513}" destId="{B4B34224-DB74-4896-B696-112193D25FCB}" srcOrd="4" destOrd="0" presId="urn:microsoft.com/office/officeart/2018/2/layout/IconVerticalSolidList"/>
    <dgm:cxn modelId="{6CA88C5C-E2AF-E24F-AB2D-ACF230B08B36}" type="presParOf" srcId="{B4B34224-DB74-4896-B696-112193D25FCB}" destId="{43921A26-C54B-4081-8180-FA005C7E57F3}" srcOrd="0" destOrd="0" presId="urn:microsoft.com/office/officeart/2018/2/layout/IconVerticalSolidList"/>
    <dgm:cxn modelId="{0EA3D42E-8B69-E340-A3F9-F3EEAABD0848}" type="presParOf" srcId="{B4B34224-DB74-4896-B696-112193D25FCB}" destId="{59E0FE82-6FD4-4CAE-BFF8-375A6D222E36}" srcOrd="1" destOrd="0" presId="urn:microsoft.com/office/officeart/2018/2/layout/IconVerticalSolidList"/>
    <dgm:cxn modelId="{2BC4184D-ABA5-374E-9FDD-975A48A16EF5}" type="presParOf" srcId="{B4B34224-DB74-4896-B696-112193D25FCB}" destId="{4B7562DA-38CD-42DD-8A7B-4D07D09C83AF}" srcOrd="2" destOrd="0" presId="urn:microsoft.com/office/officeart/2018/2/layout/IconVerticalSolidList"/>
    <dgm:cxn modelId="{E8117C43-AD5D-1241-9442-9F4E167B6FB0}" type="presParOf" srcId="{B4B34224-DB74-4896-B696-112193D25FCB}" destId="{FB5365D6-7106-4290-A1C1-B063474BBCB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AD0E0-C059-4752-8804-293DCF714AB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1B81018-3B28-4367-BBAD-2B6D5976B543}">
      <dgm:prSet/>
      <dgm:spPr/>
      <dgm:t>
        <a:bodyPr/>
        <a:lstStyle/>
        <a:p>
          <a:r>
            <a:rPr lang="en-US" dirty="0"/>
            <a:t>1. Thesis</a:t>
          </a:r>
        </a:p>
      </dgm:t>
    </dgm:pt>
    <dgm:pt modelId="{E8D634C2-E1FC-4068-8ACB-FD796230E128}" type="parTrans" cxnId="{C3C31B74-5FDF-45F2-A59C-0665CA324B52}">
      <dgm:prSet/>
      <dgm:spPr/>
      <dgm:t>
        <a:bodyPr/>
        <a:lstStyle/>
        <a:p>
          <a:endParaRPr lang="en-US"/>
        </a:p>
      </dgm:t>
    </dgm:pt>
    <dgm:pt modelId="{98DD3F91-0F4D-44C9-9807-EB79BE80B540}" type="sibTrans" cxnId="{C3C31B74-5FDF-45F2-A59C-0665CA324B52}">
      <dgm:prSet/>
      <dgm:spPr/>
      <dgm:t>
        <a:bodyPr/>
        <a:lstStyle/>
        <a:p>
          <a:endParaRPr lang="en-US"/>
        </a:p>
      </dgm:t>
    </dgm:pt>
    <dgm:pt modelId="{28B58A94-714A-49E5-946B-9FC3B1354275}">
      <dgm:prSet/>
      <dgm:spPr/>
      <dgm:t>
        <a:bodyPr/>
        <a:lstStyle/>
        <a:p>
          <a:r>
            <a:rPr lang="en-US" dirty="0"/>
            <a:t>2. Process</a:t>
          </a:r>
        </a:p>
      </dgm:t>
    </dgm:pt>
    <dgm:pt modelId="{A76B2DC5-E867-44F3-BAED-A2E76EB8A871}" type="parTrans" cxnId="{247D1499-9671-42A6-BA8B-10DB6147169B}">
      <dgm:prSet/>
      <dgm:spPr/>
      <dgm:t>
        <a:bodyPr/>
        <a:lstStyle/>
        <a:p>
          <a:endParaRPr lang="en-US"/>
        </a:p>
      </dgm:t>
    </dgm:pt>
    <dgm:pt modelId="{53E79B28-70D9-42BF-89A5-304DAE7E0523}" type="sibTrans" cxnId="{247D1499-9671-42A6-BA8B-10DB6147169B}">
      <dgm:prSet/>
      <dgm:spPr/>
      <dgm:t>
        <a:bodyPr/>
        <a:lstStyle/>
        <a:p>
          <a:endParaRPr lang="en-US"/>
        </a:p>
      </dgm:t>
    </dgm:pt>
    <dgm:pt modelId="{36C9BD60-1D88-41A7-89B7-BEFFB7966781}">
      <dgm:prSet/>
      <dgm:spPr/>
      <dgm:t>
        <a:bodyPr/>
        <a:lstStyle/>
        <a:p>
          <a:r>
            <a:rPr lang="en-US" dirty="0"/>
            <a:t>3. Questions regarding data</a:t>
          </a:r>
        </a:p>
      </dgm:t>
    </dgm:pt>
    <dgm:pt modelId="{6828E6E0-1D4F-4DF3-B7C5-F3B008711750}" type="parTrans" cxnId="{E30C69FC-BC10-404B-BCBC-F4DBE73607A7}">
      <dgm:prSet/>
      <dgm:spPr/>
      <dgm:t>
        <a:bodyPr/>
        <a:lstStyle/>
        <a:p>
          <a:endParaRPr lang="en-US"/>
        </a:p>
      </dgm:t>
    </dgm:pt>
    <dgm:pt modelId="{D591B181-3423-4F73-A9E7-8778808AD420}" type="sibTrans" cxnId="{E30C69FC-BC10-404B-BCBC-F4DBE73607A7}">
      <dgm:prSet/>
      <dgm:spPr/>
      <dgm:t>
        <a:bodyPr/>
        <a:lstStyle/>
        <a:p>
          <a:endParaRPr lang="en-US"/>
        </a:p>
      </dgm:t>
    </dgm:pt>
    <dgm:pt modelId="{C2E8A6FC-84CF-45D8-91D5-4CB9D8A094C1}">
      <dgm:prSet/>
      <dgm:spPr/>
      <dgm:t>
        <a:bodyPr/>
        <a:lstStyle/>
        <a:p>
          <a:r>
            <a:rPr lang="en-US" dirty="0"/>
            <a:t>4. Present Data</a:t>
          </a:r>
        </a:p>
      </dgm:t>
    </dgm:pt>
    <dgm:pt modelId="{E6797AC8-DFDD-451E-B678-3B958A03AEC6}" type="parTrans" cxnId="{20B20339-FAF1-49E2-BB45-6887B697E62E}">
      <dgm:prSet/>
      <dgm:spPr/>
      <dgm:t>
        <a:bodyPr/>
        <a:lstStyle/>
        <a:p>
          <a:endParaRPr lang="en-US"/>
        </a:p>
      </dgm:t>
    </dgm:pt>
    <dgm:pt modelId="{760FC115-199F-4D5C-A27F-BDB5653DC2C8}" type="sibTrans" cxnId="{20B20339-FAF1-49E2-BB45-6887B697E62E}">
      <dgm:prSet/>
      <dgm:spPr/>
      <dgm:t>
        <a:bodyPr/>
        <a:lstStyle/>
        <a:p>
          <a:endParaRPr lang="en-US"/>
        </a:p>
      </dgm:t>
    </dgm:pt>
    <dgm:pt modelId="{FC65F575-E166-4B49-B9F8-C754525E9F63}">
      <dgm:prSet/>
      <dgm:spPr/>
      <dgm:t>
        <a:bodyPr/>
        <a:lstStyle/>
        <a:p>
          <a:r>
            <a:rPr lang="en-US" dirty="0"/>
            <a:t>5. Findings</a:t>
          </a:r>
        </a:p>
      </dgm:t>
    </dgm:pt>
    <dgm:pt modelId="{B48D858E-385E-44BD-967B-07992565336D}" type="parTrans" cxnId="{654B1FB1-0049-4086-A8B3-4F0D720E16EC}">
      <dgm:prSet/>
      <dgm:spPr/>
      <dgm:t>
        <a:bodyPr/>
        <a:lstStyle/>
        <a:p>
          <a:endParaRPr lang="en-US"/>
        </a:p>
      </dgm:t>
    </dgm:pt>
    <dgm:pt modelId="{2F3FB7C3-A841-4B19-867A-2DB07B25D9F4}" type="sibTrans" cxnId="{654B1FB1-0049-4086-A8B3-4F0D720E16EC}">
      <dgm:prSet/>
      <dgm:spPr/>
      <dgm:t>
        <a:bodyPr/>
        <a:lstStyle/>
        <a:p>
          <a:endParaRPr lang="en-US"/>
        </a:p>
      </dgm:t>
    </dgm:pt>
    <dgm:pt modelId="{07F2EAF3-8900-854E-9748-08409047D68C}">
      <dgm:prSet/>
      <dgm:spPr/>
      <dgm:t>
        <a:bodyPr/>
        <a:lstStyle/>
        <a:p>
          <a:r>
            <a:rPr lang="en-US" dirty="0"/>
            <a:t>6. Suggestions</a:t>
          </a:r>
        </a:p>
      </dgm:t>
    </dgm:pt>
    <dgm:pt modelId="{06D3E7F8-785A-0C42-8726-C23CB5225824}" type="parTrans" cxnId="{DE153EFC-AF22-1A43-B44E-1642AAAD65F0}">
      <dgm:prSet/>
      <dgm:spPr/>
      <dgm:t>
        <a:bodyPr/>
        <a:lstStyle/>
        <a:p>
          <a:endParaRPr lang="en-US"/>
        </a:p>
      </dgm:t>
    </dgm:pt>
    <dgm:pt modelId="{8F5F4C7C-A1E4-264E-8A97-206E3084886A}" type="sibTrans" cxnId="{DE153EFC-AF22-1A43-B44E-1642AAAD65F0}">
      <dgm:prSet/>
      <dgm:spPr/>
      <dgm:t>
        <a:bodyPr/>
        <a:lstStyle/>
        <a:p>
          <a:endParaRPr lang="en-US"/>
        </a:p>
      </dgm:t>
    </dgm:pt>
    <dgm:pt modelId="{DC7CD09C-4D14-B74F-92B4-EFF83D9C65DF}" type="pres">
      <dgm:prSet presAssocID="{0C1AD0E0-C059-4752-8804-293DCF714AB8}" presName="vert0" presStyleCnt="0">
        <dgm:presLayoutVars>
          <dgm:dir/>
          <dgm:animOne val="branch"/>
          <dgm:animLvl val="lvl"/>
        </dgm:presLayoutVars>
      </dgm:prSet>
      <dgm:spPr/>
    </dgm:pt>
    <dgm:pt modelId="{165B6D23-B721-4745-A152-65F69B79D702}" type="pres">
      <dgm:prSet presAssocID="{61B81018-3B28-4367-BBAD-2B6D5976B543}" presName="thickLine" presStyleLbl="alignNode1" presStyleIdx="0" presStyleCnt="6"/>
      <dgm:spPr/>
    </dgm:pt>
    <dgm:pt modelId="{3450AD1A-6B92-5E4B-B581-333C21DFEB2C}" type="pres">
      <dgm:prSet presAssocID="{61B81018-3B28-4367-BBAD-2B6D5976B543}" presName="horz1" presStyleCnt="0"/>
      <dgm:spPr/>
    </dgm:pt>
    <dgm:pt modelId="{C24A443E-6B12-E447-ACEF-BC476C7CF99B}" type="pres">
      <dgm:prSet presAssocID="{61B81018-3B28-4367-BBAD-2B6D5976B543}" presName="tx1" presStyleLbl="revTx" presStyleIdx="0" presStyleCnt="6"/>
      <dgm:spPr/>
    </dgm:pt>
    <dgm:pt modelId="{647C8599-903F-734B-BB38-616B6A686E7A}" type="pres">
      <dgm:prSet presAssocID="{61B81018-3B28-4367-BBAD-2B6D5976B543}" presName="vert1" presStyleCnt="0"/>
      <dgm:spPr/>
    </dgm:pt>
    <dgm:pt modelId="{1FC31556-5E15-AE47-85E8-5A33B05CEE33}" type="pres">
      <dgm:prSet presAssocID="{28B58A94-714A-49E5-946B-9FC3B1354275}" presName="thickLine" presStyleLbl="alignNode1" presStyleIdx="1" presStyleCnt="6"/>
      <dgm:spPr/>
    </dgm:pt>
    <dgm:pt modelId="{D54BF31F-646A-FB40-B7E2-F74BE6E106E0}" type="pres">
      <dgm:prSet presAssocID="{28B58A94-714A-49E5-946B-9FC3B1354275}" presName="horz1" presStyleCnt="0"/>
      <dgm:spPr/>
    </dgm:pt>
    <dgm:pt modelId="{CA88027D-3489-1E41-AE16-625D117B7F6B}" type="pres">
      <dgm:prSet presAssocID="{28B58A94-714A-49E5-946B-9FC3B1354275}" presName="tx1" presStyleLbl="revTx" presStyleIdx="1" presStyleCnt="6"/>
      <dgm:spPr/>
    </dgm:pt>
    <dgm:pt modelId="{C41D57A8-4BE9-4C48-86FD-C014FD62BC52}" type="pres">
      <dgm:prSet presAssocID="{28B58A94-714A-49E5-946B-9FC3B1354275}" presName="vert1" presStyleCnt="0"/>
      <dgm:spPr/>
    </dgm:pt>
    <dgm:pt modelId="{824450F8-B6CA-0E46-BDCE-F0368FE8B04B}" type="pres">
      <dgm:prSet presAssocID="{36C9BD60-1D88-41A7-89B7-BEFFB7966781}" presName="thickLine" presStyleLbl="alignNode1" presStyleIdx="2" presStyleCnt="6"/>
      <dgm:spPr/>
    </dgm:pt>
    <dgm:pt modelId="{4D8DF626-0011-6040-BA53-52A62826B3B4}" type="pres">
      <dgm:prSet presAssocID="{36C9BD60-1D88-41A7-89B7-BEFFB7966781}" presName="horz1" presStyleCnt="0"/>
      <dgm:spPr/>
    </dgm:pt>
    <dgm:pt modelId="{0B369D0A-7AA2-0E46-A725-0CC9294B48D0}" type="pres">
      <dgm:prSet presAssocID="{36C9BD60-1D88-41A7-89B7-BEFFB7966781}" presName="tx1" presStyleLbl="revTx" presStyleIdx="2" presStyleCnt="6"/>
      <dgm:spPr/>
    </dgm:pt>
    <dgm:pt modelId="{25BD9C6B-D790-6848-9553-3C41240FD1DB}" type="pres">
      <dgm:prSet presAssocID="{36C9BD60-1D88-41A7-89B7-BEFFB7966781}" presName="vert1" presStyleCnt="0"/>
      <dgm:spPr/>
    </dgm:pt>
    <dgm:pt modelId="{21AB4427-11B1-2741-A4BC-E4D2F80CA180}" type="pres">
      <dgm:prSet presAssocID="{C2E8A6FC-84CF-45D8-91D5-4CB9D8A094C1}" presName="thickLine" presStyleLbl="alignNode1" presStyleIdx="3" presStyleCnt="6"/>
      <dgm:spPr/>
    </dgm:pt>
    <dgm:pt modelId="{33C8C542-22F1-5140-B7DE-4BF94B29F6ED}" type="pres">
      <dgm:prSet presAssocID="{C2E8A6FC-84CF-45D8-91D5-4CB9D8A094C1}" presName="horz1" presStyleCnt="0"/>
      <dgm:spPr/>
    </dgm:pt>
    <dgm:pt modelId="{9F9356A0-38D0-1A42-BE89-5D30BB36F5FA}" type="pres">
      <dgm:prSet presAssocID="{C2E8A6FC-84CF-45D8-91D5-4CB9D8A094C1}" presName="tx1" presStyleLbl="revTx" presStyleIdx="3" presStyleCnt="6"/>
      <dgm:spPr/>
    </dgm:pt>
    <dgm:pt modelId="{1DB7560C-3B4F-2C48-9900-18E21070F77A}" type="pres">
      <dgm:prSet presAssocID="{C2E8A6FC-84CF-45D8-91D5-4CB9D8A094C1}" presName="vert1" presStyleCnt="0"/>
      <dgm:spPr/>
    </dgm:pt>
    <dgm:pt modelId="{AFBB3FAD-B80D-9048-9A87-7C6B4195F898}" type="pres">
      <dgm:prSet presAssocID="{FC65F575-E166-4B49-B9F8-C754525E9F63}" presName="thickLine" presStyleLbl="alignNode1" presStyleIdx="4" presStyleCnt="6"/>
      <dgm:spPr/>
    </dgm:pt>
    <dgm:pt modelId="{F99070B5-A61F-4145-970D-5BAA66135296}" type="pres">
      <dgm:prSet presAssocID="{FC65F575-E166-4B49-B9F8-C754525E9F63}" presName="horz1" presStyleCnt="0"/>
      <dgm:spPr/>
    </dgm:pt>
    <dgm:pt modelId="{93B2244E-CC15-7B45-AC21-A2E5EAC9E080}" type="pres">
      <dgm:prSet presAssocID="{FC65F575-E166-4B49-B9F8-C754525E9F63}" presName="tx1" presStyleLbl="revTx" presStyleIdx="4" presStyleCnt="6"/>
      <dgm:spPr/>
    </dgm:pt>
    <dgm:pt modelId="{7DDB7B15-5A61-0F44-96EB-4474DCB4013B}" type="pres">
      <dgm:prSet presAssocID="{FC65F575-E166-4B49-B9F8-C754525E9F63}" presName="vert1" presStyleCnt="0"/>
      <dgm:spPr/>
    </dgm:pt>
    <dgm:pt modelId="{F8BF679C-A688-0E4D-8645-37706F85577A}" type="pres">
      <dgm:prSet presAssocID="{07F2EAF3-8900-854E-9748-08409047D68C}" presName="thickLine" presStyleLbl="alignNode1" presStyleIdx="5" presStyleCnt="6"/>
      <dgm:spPr/>
    </dgm:pt>
    <dgm:pt modelId="{98AA6B17-9BD6-6F4D-8AE9-EEC2062533D8}" type="pres">
      <dgm:prSet presAssocID="{07F2EAF3-8900-854E-9748-08409047D68C}" presName="horz1" presStyleCnt="0"/>
      <dgm:spPr/>
    </dgm:pt>
    <dgm:pt modelId="{26C425F4-A296-C446-AFEC-5497FB12BF0E}" type="pres">
      <dgm:prSet presAssocID="{07F2EAF3-8900-854E-9748-08409047D68C}" presName="tx1" presStyleLbl="revTx" presStyleIdx="5" presStyleCnt="6"/>
      <dgm:spPr/>
    </dgm:pt>
    <dgm:pt modelId="{689E1F12-1294-D244-9D46-8DCF3C24B09F}" type="pres">
      <dgm:prSet presAssocID="{07F2EAF3-8900-854E-9748-08409047D68C}" presName="vert1" presStyleCnt="0"/>
      <dgm:spPr/>
    </dgm:pt>
  </dgm:ptLst>
  <dgm:cxnLst>
    <dgm:cxn modelId="{56883800-8329-7A46-B63C-42AE881BCD40}" type="presOf" srcId="{C2E8A6FC-84CF-45D8-91D5-4CB9D8A094C1}" destId="{9F9356A0-38D0-1A42-BE89-5D30BB36F5FA}" srcOrd="0" destOrd="0" presId="urn:microsoft.com/office/officeart/2008/layout/LinedList"/>
    <dgm:cxn modelId="{F7B0D722-54CA-6A41-AF83-DC5458D38CB8}" type="presOf" srcId="{28B58A94-714A-49E5-946B-9FC3B1354275}" destId="{CA88027D-3489-1E41-AE16-625D117B7F6B}" srcOrd="0" destOrd="0" presId="urn:microsoft.com/office/officeart/2008/layout/LinedList"/>
    <dgm:cxn modelId="{20B20339-FAF1-49E2-BB45-6887B697E62E}" srcId="{0C1AD0E0-C059-4752-8804-293DCF714AB8}" destId="{C2E8A6FC-84CF-45D8-91D5-4CB9D8A094C1}" srcOrd="3" destOrd="0" parTransId="{E6797AC8-DFDD-451E-B678-3B958A03AEC6}" sibTransId="{760FC115-199F-4D5C-A27F-BDB5653DC2C8}"/>
    <dgm:cxn modelId="{01BF6E40-215F-CE49-B37C-2CD740A11FBB}" type="presOf" srcId="{07F2EAF3-8900-854E-9748-08409047D68C}" destId="{26C425F4-A296-C446-AFEC-5497FB12BF0E}" srcOrd="0" destOrd="0" presId="urn:microsoft.com/office/officeart/2008/layout/LinedList"/>
    <dgm:cxn modelId="{C3C31B74-5FDF-45F2-A59C-0665CA324B52}" srcId="{0C1AD0E0-C059-4752-8804-293DCF714AB8}" destId="{61B81018-3B28-4367-BBAD-2B6D5976B543}" srcOrd="0" destOrd="0" parTransId="{E8D634C2-E1FC-4068-8ACB-FD796230E128}" sibTransId="{98DD3F91-0F4D-44C9-9807-EB79BE80B540}"/>
    <dgm:cxn modelId="{B56EB87F-ECA8-C542-B431-446E6A8014F3}" type="presOf" srcId="{61B81018-3B28-4367-BBAD-2B6D5976B543}" destId="{C24A443E-6B12-E447-ACEF-BC476C7CF99B}" srcOrd="0" destOrd="0" presId="urn:microsoft.com/office/officeart/2008/layout/LinedList"/>
    <dgm:cxn modelId="{247D1499-9671-42A6-BA8B-10DB6147169B}" srcId="{0C1AD0E0-C059-4752-8804-293DCF714AB8}" destId="{28B58A94-714A-49E5-946B-9FC3B1354275}" srcOrd="1" destOrd="0" parTransId="{A76B2DC5-E867-44F3-BAED-A2E76EB8A871}" sibTransId="{53E79B28-70D9-42BF-89A5-304DAE7E0523}"/>
    <dgm:cxn modelId="{786FD8A2-4B56-E04A-ADF6-0C64DA27D068}" type="presOf" srcId="{36C9BD60-1D88-41A7-89B7-BEFFB7966781}" destId="{0B369D0A-7AA2-0E46-A725-0CC9294B48D0}" srcOrd="0" destOrd="0" presId="urn:microsoft.com/office/officeart/2008/layout/LinedList"/>
    <dgm:cxn modelId="{654B1FB1-0049-4086-A8B3-4F0D720E16EC}" srcId="{0C1AD0E0-C059-4752-8804-293DCF714AB8}" destId="{FC65F575-E166-4B49-B9F8-C754525E9F63}" srcOrd="4" destOrd="0" parTransId="{B48D858E-385E-44BD-967B-07992565336D}" sibTransId="{2F3FB7C3-A841-4B19-867A-2DB07B25D9F4}"/>
    <dgm:cxn modelId="{76A6D7BF-2D76-B84D-9712-F7DCFD5CFDEC}" type="presOf" srcId="{0C1AD0E0-C059-4752-8804-293DCF714AB8}" destId="{DC7CD09C-4D14-B74F-92B4-EFF83D9C65DF}" srcOrd="0" destOrd="0" presId="urn:microsoft.com/office/officeart/2008/layout/LinedList"/>
    <dgm:cxn modelId="{238272DD-A673-2C4B-B425-060027311F44}" type="presOf" srcId="{FC65F575-E166-4B49-B9F8-C754525E9F63}" destId="{93B2244E-CC15-7B45-AC21-A2E5EAC9E080}" srcOrd="0" destOrd="0" presId="urn:microsoft.com/office/officeart/2008/layout/LinedList"/>
    <dgm:cxn modelId="{DE153EFC-AF22-1A43-B44E-1642AAAD65F0}" srcId="{0C1AD0E0-C059-4752-8804-293DCF714AB8}" destId="{07F2EAF3-8900-854E-9748-08409047D68C}" srcOrd="5" destOrd="0" parTransId="{06D3E7F8-785A-0C42-8726-C23CB5225824}" sibTransId="{8F5F4C7C-A1E4-264E-8A97-206E3084886A}"/>
    <dgm:cxn modelId="{E30C69FC-BC10-404B-BCBC-F4DBE73607A7}" srcId="{0C1AD0E0-C059-4752-8804-293DCF714AB8}" destId="{36C9BD60-1D88-41A7-89B7-BEFFB7966781}" srcOrd="2" destOrd="0" parTransId="{6828E6E0-1D4F-4DF3-B7C5-F3B008711750}" sibTransId="{D591B181-3423-4F73-A9E7-8778808AD420}"/>
    <dgm:cxn modelId="{282D663F-4778-F149-97C0-293159072C51}" type="presParOf" srcId="{DC7CD09C-4D14-B74F-92B4-EFF83D9C65DF}" destId="{165B6D23-B721-4745-A152-65F69B79D702}" srcOrd="0" destOrd="0" presId="urn:microsoft.com/office/officeart/2008/layout/LinedList"/>
    <dgm:cxn modelId="{82435409-79DE-E94E-A380-3008322E0861}" type="presParOf" srcId="{DC7CD09C-4D14-B74F-92B4-EFF83D9C65DF}" destId="{3450AD1A-6B92-5E4B-B581-333C21DFEB2C}" srcOrd="1" destOrd="0" presId="urn:microsoft.com/office/officeart/2008/layout/LinedList"/>
    <dgm:cxn modelId="{81F86BAA-7C6E-CA49-BE23-F7407DCF88DC}" type="presParOf" srcId="{3450AD1A-6B92-5E4B-B581-333C21DFEB2C}" destId="{C24A443E-6B12-E447-ACEF-BC476C7CF99B}" srcOrd="0" destOrd="0" presId="urn:microsoft.com/office/officeart/2008/layout/LinedList"/>
    <dgm:cxn modelId="{AF3C0423-2AD5-7D48-8331-A99F8A6097C4}" type="presParOf" srcId="{3450AD1A-6B92-5E4B-B581-333C21DFEB2C}" destId="{647C8599-903F-734B-BB38-616B6A686E7A}" srcOrd="1" destOrd="0" presId="urn:microsoft.com/office/officeart/2008/layout/LinedList"/>
    <dgm:cxn modelId="{A5BFE3AC-DE9B-2A45-81DC-60DF870571AC}" type="presParOf" srcId="{DC7CD09C-4D14-B74F-92B4-EFF83D9C65DF}" destId="{1FC31556-5E15-AE47-85E8-5A33B05CEE33}" srcOrd="2" destOrd="0" presId="urn:microsoft.com/office/officeart/2008/layout/LinedList"/>
    <dgm:cxn modelId="{A688FC44-567F-4A44-A58B-A21A0E8847B3}" type="presParOf" srcId="{DC7CD09C-4D14-B74F-92B4-EFF83D9C65DF}" destId="{D54BF31F-646A-FB40-B7E2-F74BE6E106E0}" srcOrd="3" destOrd="0" presId="urn:microsoft.com/office/officeart/2008/layout/LinedList"/>
    <dgm:cxn modelId="{9D0DCC9E-E46A-184C-97ED-EAE1A823AB8B}" type="presParOf" srcId="{D54BF31F-646A-FB40-B7E2-F74BE6E106E0}" destId="{CA88027D-3489-1E41-AE16-625D117B7F6B}" srcOrd="0" destOrd="0" presId="urn:microsoft.com/office/officeart/2008/layout/LinedList"/>
    <dgm:cxn modelId="{1C54EC6D-939A-864A-91FA-84D174F447D2}" type="presParOf" srcId="{D54BF31F-646A-FB40-B7E2-F74BE6E106E0}" destId="{C41D57A8-4BE9-4C48-86FD-C014FD62BC52}" srcOrd="1" destOrd="0" presId="urn:microsoft.com/office/officeart/2008/layout/LinedList"/>
    <dgm:cxn modelId="{A8A2AFDB-BA43-0B48-9F2B-18CBD827247C}" type="presParOf" srcId="{DC7CD09C-4D14-B74F-92B4-EFF83D9C65DF}" destId="{824450F8-B6CA-0E46-BDCE-F0368FE8B04B}" srcOrd="4" destOrd="0" presId="urn:microsoft.com/office/officeart/2008/layout/LinedList"/>
    <dgm:cxn modelId="{9BF672B7-5A20-E948-9EB2-09669019FBC6}" type="presParOf" srcId="{DC7CD09C-4D14-B74F-92B4-EFF83D9C65DF}" destId="{4D8DF626-0011-6040-BA53-52A62826B3B4}" srcOrd="5" destOrd="0" presId="urn:microsoft.com/office/officeart/2008/layout/LinedList"/>
    <dgm:cxn modelId="{6455423A-35EF-234E-B226-34BE8FDE229E}" type="presParOf" srcId="{4D8DF626-0011-6040-BA53-52A62826B3B4}" destId="{0B369D0A-7AA2-0E46-A725-0CC9294B48D0}" srcOrd="0" destOrd="0" presId="urn:microsoft.com/office/officeart/2008/layout/LinedList"/>
    <dgm:cxn modelId="{3183E77D-4A42-7C46-ABF4-4197FA73031C}" type="presParOf" srcId="{4D8DF626-0011-6040-BA53-52A62826B3B4}" destId="{25BD9C6B-D790-6848-9553-3C41240FD1DB}" srcOrd="1" destOrd="0" presId="urn:microsoft.com/office/officeart/2008/layout/LinedList"/>
    <dgm:cxn modelId="{85CF17B9-4A32-444A-8CF9-C3B70284B58C}" type="presParOf" srcId="{DC7CD09C-4D14-B74F-92B4-EFF83D9C65DF}" destId="{21AB4427-11B1-2741-A4BC-E4D2F80CA180}" srcOrd="6" destOrd="0" presId="urn:microsoft.com/office/officeart/2008/layout/LinedList"/>
    <dgm:cxn modelId="{F1E6173F-B39F-0843-AB85-9D360C77AE64}" type="presParOf" srcId="{DC7CD09C-4D14-B74F-92B4-EFF83D9C65DF}" destId="{33C8C542-22F1-5140-B7DE-4BF94B29F6ED}" srcOrd="7" destOrd="0" presId="urn:microsoft.com/office/officeart/2008/layout/LinedList"/>
    <dgm:cxn modelId="{464A1BF5-8905-D64A-90AC-D773BF796B9C}" type="presParOf" srcId="{33C8C542-22F1-5140-B7DE-4BF94B29F6ED}" destId="{9F9356A0-38D0-1A42-BE89-5D30BB36F5FA}" srcOrd="0" destOrd="0" presId="urn:microsoft.com/office/officeart/2008/layout/LinedList"/>
    <dgm:cxn modelId="{2B44454C-7E23-AE41-A4D2-920E240D2B11}" type="presParOf" srcId="{33C8C542-22F1-5140-B7DE-4BF94B29F6ED}" destId="{1DB7560C-3B4F-2C48-9900-18E21070F77A}" srcOrd="1" destOrd="0" presId="urn:microsoft.com/office/officeart/2008/layout/LinedList"/>
    <dgm:cxn modelId="{FC893EAF-089A-6046-B02E-2A4482B723AC}" type="presParOf" srcId="{DC7CD09C-4D14-B74F-92B4-EFF83D9C65DF}" destId="{AFBB3FAD-B80D-9048-9A87-7C6B4195F898}" srcOrd="8" destOrd="0" presId="urn:microsoft.com/office/officeart/2008/layout/LinedList"/>
    <dgm:cxn modelId="{AE1A69AF-29DF-6B4E-97D0-C5A90AB81F38}" type="presParOf" srcId="{DC7CD09C-4D14-B74F-92B4-EFF83D9C65DF}" destId="{F99070B5-A61F-4145-970D-5BAA66135296}" srcOrd="9" destOrd="0" presId="urn:microsoft.com/office/officeart/2008/layout/LinedList"/>
    <dgm:cxn modelId="{28064C0D-CE75-9F4A-AD66-04F68A6BC00E}" type="presParOf" srcId="{F99070B5-A61F-4145-970D-5BAA66135296}" destId="{93B2244E-CC15-7B45-AC21-A2E5EAC9E080}" srcOrd="0" destOrd="0" presId="urn:microsoft.com/office/officeart/2008/layout/LinedList"/>
    <dgm:cxn modelId="{B6E0EF4F-527E-7944-8429-43E341EC530D}" type="presParOf" srcId="{F99070B5-A61F-4145-970D-5BAA66135296}" destId="{7DDB7B15-5A61-0F44-96EB-4474DCB4013B}" srcOrd="1" destOrd="0" presId="urn:microsoft.com/office/officeart/2008/layout/LinedList"/>
    <dgm:cxn modelId="{FD5CA58C-D90E-4048-BDC5-B204DE383BC3}" type="presParOf" srcId="{DC7CD09C-4D14-B74F-92B4-EFF83D9C65DF}" destId="{F8BF679C-A688-0E4D-8645-37706F85577A}" srcOrd="10" destOrd="0" presId="urn:microsoft.com/office/officeart/2008/layout/LinedList"/>
    <dgm:cxn modelId="{CC2BBEB2-25EC-3146-9CA1-C4A59A05EE5B}" type="presParOf" srcId="{DC7CD09C-4D14-B74F-92B4-EFF83D9C65DF}" destId="{98AA6B17-9BD6-6F4D-8AE9-EEC2062533D8}" srcOrd="11" destOrd="0" presId="urn:microsoft.com/office/officeart/2008/layout/LinedList"/>
    <dgm:cxn modelId="{611C3872-ADF1-F64A-B866-05B9882068DA}" type="presParOf" srcId="{98AA6B17-9BD6-6F4D-8AE9-EEC2062533D8}" destId="{26C425F4-A296-C446-AFEC-5497FB12BF0E}" srcOrd="0" destOrd="0" presId="urn:microsoft.com/office/officeart/2008/layout/LinedList"/>
    <dgm:cxn modelId="{F59E9F26-EB3E-624E-B977-2CA8BA75B375}" type="presParOf" srcId="{98AA6B17-9BD6-6F4D-8AE9-EEC2062533D8}" destId="{689E1F12-1294-D244-9D46-8DCF3C24B0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B53E0D-C6D1-487D-B8C9-FFF25770D1F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062514-A91B-45A9-A512-15FF0B415A7C}">
      <dgm:prSet/>
      <dgm:spPr/>
      <dgm:t>
        <a:bodyPr/>
        <a:lstStyle/>
        <a:p>
          <a:pPr>
            <a:lnSpc>
              <a:spcPct val="100000"/>
            </a:lnSpc>
          </a:pPr>
          <a:r>
            <a:rPr lang="en-US" dirty="0"/>
            <a:t>What is the main reason for the TTC delay?</a:t>
          </a:r>
        </a:p>
      </dgm:t>
    </dgm:pt>
    <dgm:pt modelId="{C07AAD00-0B88-44D7-9289-7824E6EDF151}" type="parTrans" cxnId="{D337DD41-5A59-46C1-B93B-9E020B38B231}">
      <dgm:prSet/>
      <dgm:spPr/>
      <dgm:t>
        <a:bodyPr/>
        <a:lstStyle/>
        <a:p>
          <a:endParaRPr lang="en-US"/>
        </a:p>
      </dgm:t>
    </dgm:pt>
    <dgm:pt modelId="{AAB51B0A-7BC6-4FB0-82C2-E922E0434D0C}" type="sibTrans" cxnId="{D337DD41-5A59-46C1-B93B-9E020B38B231}">
      <dgm:prSet/>
      <dgm:spPr/>
      <dgm:t>
        <a:bodyPr/>
        <a:lstStyle/>
        <a:p>
          <a:pPr>
            <a:lnSpc>
              <a:spcPct val="100000"/>
            </a:lnSpc>
          </a:pPr>
          <a:endParaRPr lang="en-US"/>
        </a:p>
      </dgm:t>
    </dgm:pt>
    <dgm:pt modelId="{31D87E1F-4D54-493A-8BA7-98F40248F6F5}">
      <dgm:prSet/>
      <dgm:spPr/>
      <dgm:t>
        <a:bodyPr/>
        <a:lstStyle/>
        <a:p>
          <a:pPr>
            <a:lnSpc>
              <a:spcPct val="100000"/>
            </a:lnSpc>
          </a:pPr>
          <a:r>
            <a:rPr lang="en-US" dirty="0"/>
            <a:t>What times of the days are most impacted by the delay?</a:t>
          </a:r>
        </a:p>
      </dgm:t>
    </dgm:pt>
    <dgm:pt modelId="{A5902D46-384B-4D63-91B9-449420352A86}" type="parTrans" cxnId="{707A4168-9A1E-4A9A-9D5F-47C817ABC431}">
      <dgm:prSet/>
      <dgm:spPr/>
      <dgm:t>
        <a:bodyPr/>
        <a:lstStyle/>
        <a:p>
          <a:endParaRPr lang="en-US"/>
        </a:p>
      </dgm:t>
    </dgm:pt>
    <dgm:pt modelId="{5FB25F35-6E41-489C-AD47-D1381D22CFDF}" type="sibTrans" cxnId="{707A4168-9A1E-4A9A-9D5F-47C817ABC431}">
      <dgm:prSet/>
      <dgm:spPr/>
      <dgm:t>
        <a:bodyPr/>
        <a:lstStyle/>
        <a:p>
          <a:pPr>
            <a:lnSpc>
              <a:spcPct val="100000"/>
            </a:lnSpc>
          </a:pPr>
          <a:endParaRPr lang="en-US"/>
        </a:p>
      </dgm:t>
    </dgm:pt>
    <dgm:pt modelId="{C93B9E37-A0C0-47B8-9E43-385999CEF128}">
      <dgm:prSet/>
      <dgm:spPr/>
      <dgm:t>
        <a:bodyPr/>
        <a:lstStyle/>
        <a:p>
          <a:pPr>
            <a:lnSpc>
              <a:spcPct val="100000"/>
            </a:lnSpc>
          </a:pPr>
          <a:r>
            <a:rPr lang="en-US" dirty="0"/>
            <a:t> Is there any relationship between the time and the date for the delay?</a:t>
          </a:r>
        </a:p>
      </dgm:t>
    </dgm:pt>
    <dgm:pt modelId="{DD92ED85-D747-41E7-A319-0329E1CD438B}" type="parTrans" cxnId="{B1B4A690-D1B2-4482-8694-A09BB639E328}">
      <dgm:prSet/>
      <dgm:spPr/>
      <dgm:t>
        <a:bodyPr/>
        <a:lstStyle/>
        <a:p>
          <a:endParaRPr lang="en-US"/>
        </a:p>
      </dgm:t>
    </dgm:pt>
    <dgm:pt modelId="{452D3C7A-66A0-4C17-9D48-F3A1CABD789F}" type="sibTrans" cxnId="{B1B4A690-D1B2-4482-8694-A09BB639E328}">
      <dgm:prSet/>
      <dgm:spPr/>
      <dgm:t>
        <a:bodyPr/>
        <a:lstStyle/>
        <a:p>
          <a:pPr>
            <a:lnSpc>
              <a:spcPct val="100000"/>
            </a:lnSpc>
          </a:pPr>
          <a:endParaRPr lang="en-US"/>
        </a:p>
      </dgm:t>
    </dgm:pt>
    <dgm:pt modelId="{6B7A5B5D-BE56-4390-9391-A150922DE544}">
      <dgm:prSet/>
      <dgm:spPr/>
      <dgm:t>
        <a:bodyPr/>
        <a:lstStyle/>
        <a:p>
          <a:pPr>
            <a:lnSpc>
              <a:spcPct val="100000"/>
            </a:lnSpc>
          </a:pPr>
          <a:r>
            <a:rPr lang="en-US" dirty="0"/>
            <a:t>Which lines, routes and stations were impacted the most because of the delay?</a:t>
          </a:r>
        </a:p>
      </dgm:t>
    </dgm:pt>
    <dgm:pt modelId="{87363018-0800-47E9-B859-AE2C8DEF13B6}" type="parTrans" cxnId="{96A065DC-AC71-40AA-8CE2-4C3068200D62}">
      <dgm:prSet/>
      <dgm:spPr/>
      <dgm:t>
        <a:bodyPr/>
        <a:lstStyle/>
        <a:p>
          <a:endParaRPr lang="en-US"/>
        </a:p>
      </dgm:t>
    </dgm:pt>
    <dgm:pt modelId="{27083CEA-C1E1-4E64-AC67-BDBD10AD30ED}" type="sibTrans" cxnId="{96A065DC-AC71-40AA-8CE2-4C3068200D62}">
      <dgm:prSet/>
      <dgm:spPr/>
      <dgm:t>
        <a:bodyPr/>
        <a:lstStyle/>
        <a:p>
          <a:endParaRPr lang="en-US"/>
        </a:p>
      </dgm:t>
    </dgm:pt>
    <dgm:pt modelId="{A28F6203-FD72-4F76-AD72-77E48A0525FB}" type="pres">
      <dgm:prSet presAssocID="{21B53E0D-C6D1-487D-B8C9-FFF25770D1F6}" presName="root" presStyleCnt="0">
        <dgm:presLayoutVars>
          <dgm:dir/>
          <dgm:resizeHandles val="exact"/>
        </dgm:presLayoutVars>
      </dgm:prSet>
      <dgm:spPr/>
    </dgm:pt>
    <dgm:pt modelId="{2FD91B81-C5E9-4ECF-A2A6-2B7E84E23246}" type="pres">
      <dgm:prSet presAssocID="{21B53E0D-C6D1-487D-B8C9-FFF25770D1F6}" presName="container" presStyleCnt="0">
        <dgm:presLayoutVars>
          <dgm:dir/>
          <dgm:resizeHandles val="exact"/>
        </dgm:presLayoutVars>
      </dgm:prSet>
      <dgm:spPr/>
    </dgm:pt>
    <dgm:pt modelId="{6DD1D750-E36C-4275-9392-DC03C40CE8B2}" type="pres">
      <dgm:prSet presAssocID="{5E062514-A91B-45A9-A512-15FF0B415A7C}" presName="compNode" presStyleCnt="0"/>
      <dgm:spPr/>
    </dgm:pt>
    <dgm:pt modelId="{465CECC9-B555-4986-B62E-3A4725241578}" type="pres">
      <dgm:prSet presAssocID="{5E062514-A91B-45A9-A512-15FF0B415A7C}" presName="iconBgRect" presStyleLbl="bgShp" presStyleIdx="0" presStyleCnt="4"/>
      <dgm:spPr/>
    </dgm:pt>
    <dgm:pt modelId="{E23AB320-D9CC-49B6-9C16-80E29C502B60}" type="pres">
      <dgm:prSet presAssocID="{5E062514-A91B-45A9-A512-15FF0B415A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67DF2736-403D-4B11-89AE-DEA8E1A87F4F}" type="pres">
      <dgm:prSet presAssocID="{5E062514-A91B-45A9-A512-15FF0B415A7C}" presName="spaceRect" presStyleCnt="0"/>
      <dgm:spPr/>
    </dgm:pt>
    <dgm:pt modelId="{2CF35CB3-1922-4264-A0D7-C7A66098A0D9}" type="pres">
      <dgm:prSet presAssocID="{5E062514-A91B-45A9-A512-15FF0B415A7C}" presName="textRect" presStyleLbl="revTx" presStyleIdx="0" presStyleCnt="4">
        <dgm:presLayoutVars>
          <dgm:chMax val="1"/>
          <dgm:chPref val="1"/>
        </dgm:presLayoutVars>
      </dgm:prSet>
      <dgm:spPr/>
    </dgm:pt>
    <dgm:pt modelId="{904486ED-1D23-454A-8C8A-6A9508353B82}" type="pres">
      <dgm:prSet presAssocID="{AAB51B0A-7BC6-4FB0-82C2-E922E0434D0C}" presName="sibTrans" presStyleLbl="sibTrans2D1" presStyleIdx="0" presStyleCnt="0"/>
      <dgm:spPr/>
    </dgm:pt>
    <dgm:pt modelId="{E35797B5-C11F-4F98-9331-41805F0DFF70}" type="pres">
      <dgm:prSet presAssocID="{31D87E1F-4D54-493A-8BA7-98F40248F6F5}" presName="compNode" presStyleCnt="0"/>
      <dgm:spPr/>
    </dgm:pt>
    <dgm:pt modelId="{4128E48B-DFC4-4350-ACDB-8F2AD7A74217}" type="pres">
      <dgm:prSet presAssocID="{31D87E1F-4D54-493A-8BA7-98F40248F6F5}" presName="iconBgRect" presStyleLbl="bgShp" presStyleIdx="1" presStyleCnt="4"/>
      <dgm:spPr/>
    </dgm:pt>
    <dgm:pt modelId="{0985D5B4-E6DB-4EDE-9056-30FA207E1CEC}" type="pres">
      <dgm:prSet presAssocID="{31D87E1F-4D54-493A-8BA7-98F40248F6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1E45FB19-6D7D-43DA-8270-F12C6D3722F3}" type="pres">
      <dgm:prSet presAssocID="{31D87E1F-4D54-493A-8BA7-98F40248F6F5}" presName="spaceRect" presStyleCnt="0"/>
      <dgm:spPr/>
    </dgm:pt>
    <dgm:pt modelId="{079957A6-5895-4988-86AF-78111E5F0285}" type="pres">
      <dgm:prSet presAssocID="{31D87E1F-4D54-493A-8BA7-98F40248F6F5}" presName="textRect" presStyleLbl="revTx" presStyleIdx="1" presStyleCnt="4">
        <dgm:presLayoutVars>
          <dgm:chMax val="1"/>
          <dgm:chPref val="1"/>
        </dgm:presLayoutVars>
      </dgm:prSet>
      <dgm:spPr/>
    </dgm:pt>
    <dgm:pt modelId="{695F01BB-B60F-46EE-A077-ED16FF32B5EC}" type="pres">
      <dgm:prSet presAssocID="{5FB25F35-6E41-489C-AD47-D1381D22CFDF}" presName="sibTrans" presStyleLbl="sibTrans2D1" presStyleIdx="0" presStyleCnt="0"/>
      <dgm:spPr/>
    </dgm:pt>
    <dgm:pt modelId="{0AB9B9DC-DDF1-4F7B-8781-DBEFEDAA9FAC}" type="pres">
      <dgm:prSet presAssocID="{C93B9E37-A0C0-47B8-9E43-385999CEF128}" presName="compNode" presStyleCnt="0"/>
      <dgm:spPr/>
    </dgm:pt>
    <dgm:pt modelId="{C63EAFE3-1C84-4F5D-8D62-180CDCAA6831}" type="pres">
      <dgm:prSet presAssocID="{C93B9E37-A0C0-47B8-9E43-385999CEF128}" presName="iconBgRect" presStyleLbl="bgShp" presStyleIdx="2" presStyleCnt="4"/>
      <dgm:spPr/>
    </dgm:pt>
    <dgm:pt modelId="{9CE0B8B3-4EAA-4516-A485-66A8F19F2C25}" type="pres">
      <dgm:prSet presAssocID="{C93B9E37-A0C0-47B8-9E43-385999CEF1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thly calendar"/>
        </a:ext>
      </dgm:extLst>
    </dgm:pt>
    <dgm:pt modelId="{460A8E4F-31BB-45A5-BDCA-4B673EF71F95}" type="pres">
      <dgm:prSet presAssocID="{C93B9E37-A0C0-47B8-9E43-385999CEF128}" presName="spaceRect" presStyleCnt="0"/>
      <dgm:spPr/>
    </dgm:pt>
    <dgm:pt modelId="{D94FBFEB-E79E-43C9-A2DC-BF02E4BC2FE5}" type="pres">
      <dgm:prSet presAssocID="{C93B9E37-A0C0-47B8-9E43-385999CEF128}" presName="textRect" presStyleLbl="revTx" presStyleIdx="2" presStyleCnt="4">
        <dgm:presLayoutVars>
          <dgm:chMax val="1"/>
          <dgm:chPref val="1"/>
        </dgm:presLayoutVars>
      </dgm:prSet>
      <dgm:spPr/>
    </dgm:pt>
    <dgm:pt modelId="{8C22D187-7EDC-4EA7-B2E6-49D9B04F4D45}" type="pres">
      <dgm:prSet presAssocID="{452D3C7A-66A0-4C17-9D48-F3A1CABD789F}" presName="sibTrans" presStyleLbl="sibTrans2D1" presStyleIdx="0" presStyleCnt="0"/>
      <dgm:spPr/>
    </dgm:pt>
    <dgm:pt modelId="{EA40F231-C5C3-4883-ACED-9413D351750C}" type="pres">
      <dgm:prSet presAssocID="{6B7A5B5D-BE56-4390-9391-A150922DE544}" presName="compNode" presStyleCnt="0"/>
      <dgm:spPr/>
    </dgm:pt>
    <dgm:pt modelId="{E1C42517-B01B-436B-BBC3-09F2457F67D5}" type="pres">
      <dgm:prSet presAssocID="{6B7A5B5D-BE56-4390-9391-A150922DE544}" presName="iconBgRect" presStyleLbl="bgShp" presStyleIdx="3" presStyleCnt="4"/>
      <dgm:spPr/>
    </dgm:pt>
    <dgm:pt modelId="{CD19D896-5F45-4C98-A1A2-7CB4F7F303C7}" type="pres">
      <dgm:prSet presAssocID="{6B7A5B5D-BE56-4390-9391-A150922DE54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in"/>
        </a:ext>
      </dgm:extLst>
    </dgm:pt>
    <dgm:pt modelId="{A65B7855-0506-458D-9431-6A17D9DE036C}" type="pres">
      <dgm:prSet presAssocID="{6B7A5B5D-BE56-4390-9391-A150922DE544}" presName="spaceRect" presStyleCnt="0"/>
      <dgm:spPr/>
    </dgm:pt>
    <dgm:pt modelId="{90C2D5C3-37E2-4AB2-8D69-D94AFA15D83C}" type="pres">
      <dgm:prSet presAssocID="{6B7A5B5D-BE56-4390-9391-A150922DE544}" presName="textRect" presStyleLbl="revTx" presStyleIdx="3" presStyleCnt="4">
        <dgm:presLayoutVars>
          <dgm:chMax val="1"/>
          <dgm:chPref val="1"/>
        </dgm:presLayoutVars>
      </dgm:prSet>
      <dgm:spPr/>
    </dgm:pt>
  </dgm:ptLst>
  <dgm:cxnLst>
    <dgm:cxn modelId="{A685E60B-024A-2845-A012-EE159AC18F8D}" type="presOf" srcId="{AAB51B0A-7BC6-4FB0-82C2-E922E0434D0C}" destId="{904486ED-1D23-454A-8C8A-6A9508353B82}" srcOrd="0" destOrd="0" presId="urn:microsoft.com/office/officeart/2018/2/layout/IconCircleList"/>
    <dgm:cxn modelId="{58094541-B1C3-444E-9AC7-AAC74EA64093}" type="presOf" srcId="{5FB25F35-6E41-489C-AD47-D1381D22CFDF}" destId="{695F01BB-B60F-46EE-A077-ED16FF32B5EC}" srcOrd="0" destOrd="0" presId="urn:microsoft.com/office/officeart/2018/2/layout/IconCircleList"/>
    <dgm:cxn modelId="{D337DD41-5A59-46C1-B93B-9E020B38B231}" srcId="{21B53E0D-C6D1-487D-B8C9-FFF25770D1F6}" destId="{5E062514-A91B-45A9-A512-15FF0B415A7C}" srcOrd="0" destOrd="0" parTransId="{C07AAD00-0B88-44D7-9289-7824E6EDF151}" sibTransId="{AAB51B0A-7BC6-4FB0-82C2-E922E0434D0C}"/>
    <dgm:cxn modelId="{34454F4C-7CAE-0343-8BC3-849298F2D3D1}" type="presOf" srcId="{6B7A5B5D-BE56-4390-9391-A150922DE544}" destId="{90C2D5C3-37E2-4AB2-8D69-D94AFA15D83C}" srcOrd="0" destOrd="0" presId="urn:microsoft.com/office/officeart/2018/2/layout/IconCircleList"/>
    <dgm:cxn modelId="{707A4168-9A1E-4A9A-9D5F-47C817ABC431}" srcId="{21B53E0D-C6D1-487D-B8C9-FFF25770D1F6}" destId="{31D87E1F-4D54-493A-8BA7-98F40248F6F5}" srcOrd="1" destOrd="0" parTransId="{A5902D46-384B-4D63-91B9-449420352A86}" sibTransId="{5FB25F35-6E41-489C-AD47-D1381D22CFDF}"/>
    <dgm:cxn modelId="{9D05D786-A290-5F47-A5CA-590F5C7E9E09}" type="presOf" srcId="{C93B9E37-A0C0-47B8-9E43-385999CEF128}" destId="{D94FBFEB-E79E-43C9-A2DC-BF02E4BC2FE5}" srcOrd="0" destOrd="0" presId="urn:microsoft.com/office/officeart/2018/2/layout/IconCircleList"/>
    <dgm:cxn modelId="{21705E8C-CC99-F04A-885E-A207E4B7188A}" type="presOf" srcId="{5E062514-A91B-45A9-A512-15FF0B415A7C}" destId="{2CF35CB3-1922-4264-A0D7-C7A66098A0D9}" srcOrd="0" destOrd="0" presId="urn:microsoft.com/office/officeart/2018/2/layout/IconCircleList"/>
    <dgm:cxn modelId="{B1B4A690-D1B2-4482-8694-A09BB639E328}" srcId="{21B53E0D-C6D1-487D-B8C9-FFF25770D1F6}" destId="{C93B9E37-A0C0-47B8-9E43-385999CEF128}" srcOrd="2" destOrd="0" parTransId="{DD92ED85-D747-41E7-A319-0329E1CD438B}" sibTransId="{452D3C7A-66A0-4C17-9D48-F3A1CABD789F}"/>
    <dgm:cxn modelId="{79D9EAA4-7907-0640-B8EB-B82312C78358}" type="presOf" srcId="{21B53E0D-C6D1-487D-B8C9-FFF25770D1F6}" destId="{A28F6203-FD72-4F76-AD72-77E48A0525FB}" srcOrd="0" destOrd="0" presId="urn:microsoft.com/office/officeart/2018/2/layout/IconCircleList"/>
    <dgm:cxn modelId="{96A065DC-AC71-40AA-8CE2-4C3068200D62}" srcId="{21B53E0D-C6D1-487D-B8C9-FFF25770D1F6}" destId="{6B7A5B5D-BE56-4390-9391-A150922DE544}" srcOrd="3" destOrd="0" parTransId="{87363018-0800-47E9-B859-AE2C8DEF13B6}" sibTransId="{27083CEA-C1E1-4E64-AC67-BDBD10AD30ED}"/>
    <dgm:cxn modelId="{449A12FA-0256-974A-A9E5-A6CFA5BBC24B}" type="presOf" srcId="{452D3C7A-66A0-4C17-9D48-F3A1CABD789F}" destId="{8C22D187-7EDC-4EA7-B2E6-49D9B04F4D45}" srcOrd="0" destOrd="0" presId="urn:microsoft.com/office/officeart/2018/2/layout/IconCircleList"/>
    <dgm:cxn modelId="{F0F65EFE-DF49-7344-A670-368D35712D3C}" type="presOf" srcId="{31D87E1F-4D54-493A-8BA7-98F40248F6F5}" destId="{079957A6-5895-4988-86AF-78111E5F0285}" srcOrd="0" destOrd="0" presId="urn:microsoft.com/office/officeart/2018/2/layout/IconCircleList"/>
    <dgm:cxn modelId="{FD9711CF-B14B-3D4E-A14F-9F1F118A8B85}" type="presParOf" srcId="{A28F6203-FD72-4F76-AD72-77E48A0525FB}" destId="{2FD91B81-C5E9-4ECF-A2A6-2B7E84E23246}" srcOrd="0" destOrd="0" presId="urn:microsoft.com/office/officeart/2018/2/layout/IconCircleList"/>
    <dgm:cxn modelId="{825D7202-64F2-5042-9219-1442051B400A}" type="presParOf" srcId="{2FD91B81-C5E9-4ECF-A2A6-2B7E84E23246}" destId="{6DD1D750-E36C-4275-9392-DC03C40CE8B2}" srcOrd="0" destOrd="0" presId="urn:microsoft.com/office/officeart/2018/2/layout/IconCircleList"/>
    <dgm:cxn modelId="{0C3C0659-10C4-FD47-9372-31EE81C2BF5F}" type="presParOf" srcId="{6DD1D750-E36C-4275-9392-DC03C40CE8B2}" destId="{465CECC9-B555-4986-B62E-3A4725241578}" srcOrd="0" destOrd="0" presId="urn:microsoft.com/office/officeart/2018/2/layout/IconCircleList"/>
    <dgm:cxn modelId="{EA607272-67D9-374B-8666-390881B87964}" type="presParOf" srcId="{6DD1D750-E36C-4275-9392-DC03C40CE8B2}" destId="{E23AB320-D9CC-49B6-9C16-80E29C502B60}" srcOrd="1" destOrd="0" presId="urn:microsoft.com/office/officeart/2018/2/layout/IconCircleList"/>
    <dgm:cxn modelId="{38E2DE39-A7C1-F74E-B36F-FDE26BDFC1C0}" type="presParOf" srcId="{6DD1D750-E36C-4275-9392-DC03C40CE8B2}" destId="{67DF2736-403D-4B11-89AE-DEA8E1A87F4F}" srcOrd="2" destOrd="0" presId="urn:microsoft.com/office/officeart/2018/2/layout/IconCircleList"/>
    <dgm:cxn modelId="{DA348FF3-2279-E544-B8D8-F1D3B30D7757}" type="presParOf" srcId="{6DD1D750-E36C-4275-9392-DC03C40CE8B2}" destId="{2CF35CB3-1922-4264-A0D7-C7A66098A0D9}" srcOrd="3" destOrd="0" presId="urn:microsoft.com/office/officeart/2018/2/layout/IconCircleList"/>
    <dgm:cxn modelId="{5995F75F-4139-4943-9B05-A4D3070AB418}" type="presParOf" srcId="{2FD91B81-C5E9-4ECF-A2A6-2B7E84E23246}" destId="{904486ED-1D23-454A-8C8A-6A9508353B82}" srcOrd="1" destOrd="0" presId="urn:microsoft.com/office/officeart/2018/2/layout/IconCircleList"/>
    <dgm:cxn modelId="{99C5FD55-E193-ED49-82EA-B2B24C5058CD}" type="presParOf" srcId="{2FD91B81-C5E9-4ECF-A2A6-2B7E84E23246}" destId="{E35797B5-C11F-4F98-9331-41805F0DFF70}" srcOrd="2" destOrd="0" presId="urn:microsoft.com/office/officeart/2018/2/layout/IconCircleList"/>
    <dgm:cxn modelId="{2DD3AD45-EC8B-C048-A1C0-50CB4FE3816B}" type="presParOf" srcId="{E35797B5-C11F-4F98-9331-41805F0DFF70}" destId="{4128E48B-DFC4-4350-ACDB-8F2AD7A74217}" srcOrd="0" destOrd="0" presId="urn:microsoft.com/office/officeart/2018/2/layout/IconCircleList"/>
    <dgm:cxn modelId="{B03AF67D-E343-3B4F-A8B2-DC75E27B109D}" type="presParOf" srcId="{E35797B5-C11F-4F98-9331-41805F0DFF70}" destId="{0985D5B4-E6DB-4EDE-9056-30FA207E1CEC}" srcOrd="1" destOrd="0" presId="urn:microsoft.com/office/officeart/2018/2/layout/IconCircleList"/>
    <dgm:cxn modelId="{DD930B6A-83C7-FE41-B4DA-DE43E133FB63}" type="presParOf" srcId="{E35797B5-C11F-4F98-9331-41805F0DFF70}" destId="{1E45FB19-6D7D-43DA-8270-F12C6D3722F3}" srcOrd="2" destOrd="0" presId="urn:microsoft.com/office/officeart/2018/2/layout/IconCircleList"/>
    <dgm:cxn modelId="{E3911BF6-39EB-8C4C-A546-9D9DA8371674}" type="presParOf" srcId="{E35797B5-C11F-4F98-9331-41805F0DFF70}" destId="{079957A6-5895-4988-86AF-78111E5F0285}" srcOrd="3" destOrd="0" presId="urn:microsoft.com/office/officeart/2018/2/layout/IconCircleList"/>
    <dgm:cxn modelId="{22971B64-EE5A-1E4B-B2B2-A1813C1392E8}" type="presParOf" srcId="{2FD91B81-C5E9-4ECF-A2A6-2B7E84E23246}" destId="{695F01BB-B60F-46EE-A077-ED16FF32B5EC}" srcOrd="3" destOrd="0" presId="urn:microsoft.com/office/officeart/2018/2/layout/IconCircleList"/>
    <dgm:cxn modelId="{F8A339FD-0A33-7744-B9E1-DC3B64BD36FB}" type="presParOf" srcId="{2FD91B81-C5E9-4ECF-A2A6-2B7E84E23246}" destId="{0AB9B9DC-DDF1-4F7B-8781-DBEFEDAA9FAC}" srcOrd="4" destOrd="0" presId="urn:microsoft.com/office/officeart/2018/2/layout/IconCircleList"/>
    <dgm:cxn modelId="{A66255E6-1B7C-534D-8362-F571F25C6ECD}" type="presParOf" srcId="{0AB9B9DC-DDF1-4F7B-8781-DBEFEDAA9FAC}" destId="{C63EAFE3-1C84-4F5D-8D62-180CDCAA6831}" srcOrd="0" destOrd="0" presId="urn:microsoft.com/office/officeart/2018/2/layout/IconCircleList"/>
    <dgm:cxn modelId="{08E06C4A-2BF9-3943-92C4-3DB1E2EE689F}" type="presParOf" srcId="{0AB9B9DC-DDF1-4F7B-8781-DBEFEDAA9FAC}" destId="{9CE0B8B3-4EAA-4516-A485-66A8F19F2C25}" srcOrd="1" destOrd="0" presId="urn:microsoft.com/office/officeart/2018/2/layout/IconCircleList"/>
    <dgm:cxn modelId="{178BE48C-8658-4849-822C-963C6B9F9BA8}" type="presParOf" srcId="{0AB9B9DC-DDF1-4F7B-8781-DBEFEDAA9FAC}" destId="{460A8E4F-31BB-45A5-BDCA-4B673EF71F95}" srcOrd="2" destOrd="0" presId="urn:microsoft.com/office/officeart/2018/2/layout/IconCircleList"/>
    <dgm:cxn modelId="{95878F97-0AB2-7842-A2A2-1B0D06020BBA}" type="presParOf" srcId="{0AB9B9DC-DDF1-4F7B-8781-DBEFEDAA9FAC}" destId="{D94FBFEB-E79E-43C9-A2DC-BF02E4BC2FE5}" srcOrd="3" destOrd="0" presId="urn:microsoft.com/office/officeart/2018/2/layout/IconCircleList"/>
    <dgm:cxn modelId="{D7A71283-A3CC-2347-B632-3B92F6985CE4}" type="presParOf" srcId="{2FD91B81-C5E9-4ECF-A2A6-2B7E84E23246}" destId="{8C22D187-7EDC-4EA7-B2E6-49D9B04F4D45}" srcOrd="5" destOrd="0" presId="urn:microsoft.com/office/officeart/2018/2/layout/IconCircleList"/>
    <dgm:cxn modelId="{D4BEFF11-30C6-AF4A-B034-B4084DA8B807}" type="presParOf" srcId="{2FD91B81-C5E9-4ECF-A2A6-2B7E84E23246}" destId="{EA40F231-C5C3-4883-ACED-9413D351750C}" srcOrd="6" destOrd="0" presId="urn:microsoft.com/office/officeart/2018/2/layout/IconCircleList"/>
    <dgm:cxn modelId="{7C0CDF8A-954D-0347-B994-1F56CAE651C1}" type="presParOf" srcId="{EA40F231-C5C3-4883-ACED-9413D351750C}" destId="{E1C42517-B01B-436B-BBC3-09F2457F67D5}" srcOrd="0" destOrd="0" presId="urn:microsoft.com/office/officeart/2018/2/layout/IconCircleList"/>
    <dgm:cxn modelId="{57DC917A-ED3D-EB44-815F-A8D6A3AA0E0C}" type="presParOf" srcId="{EA40F231-C5C3-4883-ACED-9413D351750C}" destId="{CD19D896-5F45-4C98-A1A2-7CB4F7F303C7}" srcOrd="1" destOrd="0" presId="urn:microsoft.com/office/officeart/2018/2/layout/IconCircleList"/>
    <dgm:cxn modelId="{167FAE45-9AC2-574A-939B-6015502D5189}" type="presParOf" srcId="{EA40F231-C5C3-4883-ACED-9413D351750C}" destId="{A65B7855-0506-458D-9431-6A17D9DE036C}" srcOrd="2" destOrd="0" presId="urn:microsoft.com/office/officeart/2018/2/layout/IconCircleList"/>
    <dgm:cxn modelId="{4275AF29-262A-5A4A-9F91-CE376F24299E}" type="presParOf" srcId="{EA40F231-C5C3-4883-ACED-9413D351750C}" destId="{90C2D5C3-37E2-4AB2-8D69-D94AFA15D83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B53E0D-C6D1-487D-B8C9-FFF25770D1F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062514-A91B-45A9-A512-15FF0B415A7C}">
      <dgm:prSet/>
      <dgm:spPr/>
      <dgm:t>
        <a:bodyPr/>
        <a:lstStyle/>
        <a:p>
          <a:pPr>
            <a:lnSpc>
              <a:spcPct val="100000"/>
            </a:lnSpc>
          </a:pPr>
          <a:r>
            <a:rPr lang="en-US" dirty="0"/>
            <a:t>What is the main reason for the TTC delay?: besides mechanical, the diversion was one of the main reason for TTC delay</a:t>
          </a:r>
        </a:p>
      </dgm:t>
    </dgm:pt>
    <dgm:pt modelId="{C07AAD00-0B88-44D7-9289-7824E6EDF151}" type="parTrans" cxnId="{D337DD41-5A59-46C1-B93B-9E020B38B231}">
      <dgm:prSet/>
      <dgm:spPr/>
      <dgm:t>
        <a:bodyPr/>
        <a:lstStyle/>
        <a:p>
          <a:endParaRPr lang="en-US"/>
        </a:p>
      </dgm:t>
    </dgm:pt>
    <dgm:pt modelId="{AAB51B0A-7BC6-4FB0-82C2-E922E0434D0C}" type="sibTrans" cxnId="{D337DD41-5A59-46C1-B93B-9E020B38B231}">
      <dgm:prSet/>
      <dgm:spPr/>
      <dgm:t>
        <a:bodyPr/>
        <a:lstStyle/>
        <a:p>
          <a:pPr>
            <a:lnSpc>
              <a:spcPct val="100000"/>
            </a:lnSpc>
          </a:pPr>
          <a:endParaRPr lang="en-US"/>
        </a:p>
      </dgm:t>
    </dgm:pt>
    <dgm:pt modelId="{31D87E1F-4D54-493A-8BA7-98F40248F6F5}">
      <dgm:prSet/>
      <dgm:spPr/>
      <dgm:t>
        <a:bodyPr/>
        <a:lstStyle/>
        <a:p>
          <a:pPr>
            <a:lnSpc>
              <a:spcPct val="100000"/>
            </a:lnSpc>
          </a:pPr>
          <a:r>
            <a:rPr lang="en-US" dirty="0"/>
            <a:t>What times of the day are most impacted by the delay?: 11am followed by 3 pm</a:t>
          </a:r>
        </a:p>
      </dgm:t>
    </dgm:pt>
    <dgm:pt modelId="{A5902D46-384B-4D63-91B9-449420352A86}" type="parTrans" cxnId="{707A4168-9A1E-4A9A-9D5F-47C817ABC431}">
      <dgm:prSet/>
      <dgm:spPr/>
      <dgm:t>
        <a:bodyPr/>
        <a:lstStyle/>
        <a:p>
          <a:endParaRPr lang="en-US"/>
        </a:p>
      </dgm:t>
    </dgm:pt>
    <dgm:pt modelId="{5FB25F35-6E41-489C-AD47-D1381D22CFDF}" type="sibTrans" cxnId="{707A4168-9A1E-4A9A-9D5F-47C817ABC431}">
      <dgm:prSet/>
      <dgm:spPr/>
      <dgm:t>
        <a:bodyPr/>
        <a:lstStyle/>
        <a:p>
          <a:pPr>
            <a:lnSpc>
              <a:spcPct val="100000"/>
            </a:lnSpc>
          </a:pPr>
          <a:endParaRPr lang="en-US"/>
        </a:p>
      </dgm:t>
    </dgm:pt>
    <dgm:pt modelId="{C93B9E37-A0C0-47B8-9E43-385999CEF128}">
      <dgm:prSet/>
      <dgm:spPr/>
      <dgm:t>
        <a:bodyPr/>
        <a:lstStyle/>
        <a:p>
          <a:pPr>
            <a:lnSpc>
              <a:spcPct val="100000"/>
            </a:lnSpc>
          </a:pPr>
          <a:r>
            <a:rPr lang="en-US" dirty="0"/>
            <a:t> Is there any relationship between the time and the date for the delay?: no correlation</a:t>
          </a:r>
        </a:p>
      </dgm:t>
    </dgm:pt>
    <dgm:pt modelId="{DD92ED85-D747-41E7-A319-0329E1CD438B}" type="parTrans" cxnId="{B1B4A690-D1B2-4482-8694-A09BB639E328}">
      <dgm:prSet/>
      <dgm:spPr/>
      <dgm:t>
        <a:bodyPr/>
        <a:lstStyle/>
        <a:p>
          <a:endParaRPr lang="en-US"/>
        </a:p>
      </dgm:t>
    </dgm:pt>
    <dgm:pt modelId="{452D3C7A-66A0-4C17-9D48-F3A1CABD789F}" type="sibTrans" cxnId="{B1B4A690-D1B2-4482-8694-A09BB639E328}">
      <dgm:prSet/>
      <dgm:spPr/>
      <dgm:t>
        <a:bodyPr/>
        <a:lstStyle/>
        <a:p>
          <a:pPr>
            <a:lnSpc>
              <a:spcPct val="100000"/>
            </a:lnSpc>
          </a:pPr>
          <a:endParaRPr lang="en-US"/>
        </a:p>
      </dgm:t>
    </dgm:pt>
    <dgm:pt modelId="{6B7A5B5D-BE56-4390-9391-A150922DE544}">
      <dgm:prSet/>
      <dgm:spPr/>
      <dgm:t>
        <a:bodyPr/>
        <a:lstStyle/>
        <a:p>
          <a:pPr>
            <a:lnSpc>
              <a:spcPct val="100000"/>
            </a:lnSpc>
          </a:pPr>
          <a:r>
            <a:rPr lang="en-US" dirty="0"/>
            <a:t>Which lines, routes and stations were impacted the most because of the delay?: </a:t>
          </a:r>
          <a:r>
            <a:rPr lang="en-CA" dirty="0"/>
            <a:t>Bloor, Dundas, Finch, Kennedy and Union.</a:t>
          </a:r>
          <a:endParaRPr lang="en-US" dirty="0"/>
        </a:p>
      </dgm:t>
    </dgm:pt>
    <dgm:pt modelId="{87363018-0800-47E9-B859-AE2C8DEF13B6}" type="parTrans" cxnId="{96A065DC-AC71-40AA-8CE2-4C3068200D62}">
      <dgm:prSet/>
      <dgm:spPr/>
      <dgm:t>
        <a:bodyPr/>
        <a:lstStyle/>
        <a:p>
          <a:endParaRPr lang="en-US"/>
        </a:p>
      </dgm:t>
    </dgm:pt>
    <dgm:pt modelId="{27083CEA-C1E1-4E64-AC67-BDBD10AD30ED}" type="sibTrans" cxnId="{96A065DC-AC71-40AA-8CE2-4C3068200D62}">
      <dgm:prSet/>
      <dgm:spPr/>
      <dgm:t>
        <a:bodyPr/>
        <a:lstStyle/>
        <a:p>
          <a:endParaRPr lang="en-US"/>
        </a:p>
      </dgm:t>
    </dgm:pt>
    <dgm:pt modelId="{A28F6203-FD72-4F76-AD72-77E48A0525FB}" type="pres">
      <dgm:prSet presAssocID="{21B53E0D-C6D1-487D-B8C9-FFF25770D1F6}" presName="root" presStyleCnt="0">
        <dgm:presLayoutVars>
          <dgm:dir/>
          <dgm:resizeHandles val="exact"/>
        </dgm:presLayoutVars>
      </dgm:prSet>
      <dgm:spPr/>
    </dgm:pt>
    <dgm:pt modelId="{2FD91B81-C5E9-4ECF-A2A6-2B7E84E23246}" type="pres">
      <dgm:prSet presAssocID="{21B53E0D-C6D1-487D-B8C9-FFF25770D1F6}" presName="container" presStyleCnt="0">
        <dgm:presLayoutVars>
          <dgm:dir/>
          <dgm:resizeHandles val="exact"/>
        </dgm:presLayoutVars>
      </dgm:prSet>
      <dgm:spPr/>
    </dgm:pt>
    <dgm:pt modelId="{6DD1D750-E36C-4275-9392-DC03C40CE8B2}" type="pres">
      <dgm:prSet presAssocID="{5E062514-A91B-45A9-A512-15FF0B415A7C}" presName="compNode" presStyleCnt="0"/>
      <dgm:spPr/>
    </dgm:pt>
    <dgm:pt modelId="{465CECC9-B555-4986-B62E-3A4725241578}" type="pres">
      <dgm:prSet presAssocID="{5E062514-A91B-45A9-A512-15FF0B415A7C}" presName="iconBgRect" presStyleLbl="bgShp" presStyleIdx="0" presStyleCnt="4"/>
      <dgm:spPr/>
    </dgm:pt>
    <dgm:pt modelId="{E23AB320-D9CC-49B6-9C16-80E29C502B60}" type="pres">
      <dgm:prSet presAssocID="{5E062514-A91B-45A9-A512-15FF0B415A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67DF2736-403D-4B11-89AE-DEA8E1A87F4F}" type="pres">
      <dgm:prSet presAssocID="{5E062514-A91B-45A9-A512-15FF0B415A7C}" presName="spaceRect" presStyleCnt="0"/>
      <dgm:spPr/>
    </dgm:pt>
    <dgm:pt modelId="{2CF35CB3-1922-4264-A0D7-C7A66098A0D9}" type="pres">
      <dgm:prSet presAssocID="{5E062514-A91B-45A9-A512-15FF0B415A7C}" presName="textRect" presStyleLbl="revTx" presStyleIdx="0" presStyleCnt="4">
        <dgm:presLayoutVars>
          <dgm:chMax val="1"/>
          <dgm:chPref val="1"/>
        </dgm:presLayoutVars>
      </dgm:prSet>
      <dgm:spPr/>
    </dgm:pt>
    <dgm:pt modelId="{904486ED-1D23-454A-8C8A-6A9508353B82}" type="pres">
      <dgm:prSet presAssocID="{AAB51B0A-7BC6-4FB0-82C2-E922E0434D0C}" presName="sibTrans" presStyleLbl="sibTrans2D1" presStyleIdx="0" presStyleCnt="0"/>
      <dgm:spPr/>
    </dgm:pt>
    <dgm:pt modelId="{E35797B5-C11F-4F98-9331-41805F0DFF70}" type="pres">
      <dgm:prSet presAssocID="{31D87E1F-4D54-493A-8BA7-98F40248F6F5}" presName="compNode" presStyleCnt="0"/>
      <dgm:spPr/>
    </dgm:pt>
    <dgm:pt modelId="{4128E48B-DFC4-4350-ACDB-8F2AD7A74217}" type="pres">
      <dgm:prSet presAssocID="{31D87E1F-4D54-493A-8BA7-98F40248F6F5}" presName="iconBgRect" presStyleLbl="bgShp" presStyleIdx="1" presStyleCnt="4"/>
      <dgm:spPr/>
    </dgm:pt>
    <dgm:pt modelId="{0985D5B4-E6DB-4EDE-9056-30FA207E1CEC}" type="pres">
      <dgm:prSet presAssocID="{31D87E1F-4D54-493A-8BA7-98F40248F6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1E45FB19-6D7D-43DA-8270-F12C6D3722F3}" type="pres">
      <dgm:prSet presAssocID="{31D87E1F-4D54-493A-8BA7-98F40248F6F5}" presName="spaceRect" presStyleCnt="0"/>
      <dgm:spPr/>
    </dgm:pt>
    <dgm:pt modelId="{079957A6-5895-4988-86AF-78111E5F0285}" type="pres">
      <dgm:prSet presAssocID="{31D87E1F-4D54-493A-8BA7-98F40248F6F5}" presName="textRect" presStyleLbl="revTx" presStyleIdx="1" presStyleCnt="4">
        <dgm:presLayoutVars>
          <dgm:chMax val="1"/>
          <dgm:chPref val="1"/>
        </dgm:presLayoutVars>
      </dgm:prSet>
      <dgm:spPr/>
    </dgm:pt>
    <dgm:pt modelId="{695F01BB-B60F-46EE-A077-ED16FF32B5EC}" type="pres">
      <dgm:prSet presAssocID="{5FB25F35-6E41-489C-AD47-D1381D22CFDF}" presName="sibTrans" presStyleLbl="sibTrans2D1" presStyleIdx="0" presStyleCnt="0"/>
      <dgm:spPr/>
    </dgm:pt>
    <dgm:pt modelId="{0AB9B9DC-DDF1-4F7B-8781-DBEFEDAA9FAC}" type="pres">
      <dgm:prSet presAssocID="{C93B9E37-A0C0-47B8-9E43-385999CEF128}" presName="compNode" presStyleCnt="0"/>
      <dgm:spPr/>
    </dgm:pt>
    <dgm:pt modelId="{C63EAFE3-1C84-4F5D-8D62-180CDCAA6831}" type="pres">
      <dgm:prSet presAssocID="{C93B9E37-A0C0-47B8-9E43-385999CEF128}" presName="iconBgRect" presStyleLbl="bgShp" presStyleIdx="2" presStyleCnt="4"/>
      <dgm:spPr/>
    </dgm:pt>
    <dgm:pt modelId="{9CE0B8B3-4EAA-4516-A485-66A8F19F2C25}" type="pres">
      <dgm:prSet presAssocID="{C93B9E37-A0C0-47B8-9E43-385999CEF1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thly calendar"/>
        </a:ext>
      </dgm:extLst>
    </dgm:pt>
    <dgm:pt modelId="{460A8E4F-31BB-45A5-BDCA-4B673EF71F95}" type="pres">
      <dgm:prSet presAssocID="{C93B9E37-A0C0-47B8-9E43-385999CEF128}" presName="spaceRect" presStyleCnt="0"/>
      <dgm:spPr/>
    </dgm:pt>
    <dgm:pt modelId="{D94FBFEB-E79E-43C9-A2DC-BF02E4BC2FE5}" type="pres">
      <dgm:prSet presAssocID="{C93B9E37-A0C0-47B8-9E43-385999CEF128}" presName="textRect" presStyleLbl="revTx" presStyleIdx="2" presStyleCnt="4">
        <dgm:presLayoutVars>
          <dgm:chMax val="1"/>
          <dgm:chPref val="1"/>
        </dgm:presLayoutVars>
      </dgm:prSet>
      <dgm:spPr/>
    </dgm:pt>
    <dgm:pt modelId="{8C22D187-7EDC-4EA7-B2E6-49D9B04F4D45}" type="pres">
      <dgm:prSet presAssocID="{452D3C7A-66A0-4C17-9D48-F3A1CABD789F}" presName="sibTrans" presStyleLbl="sibTrans2D1" presStyleIdx="0" presStyleCnt="0"/>
      <dgm:spPr/>
    </dgm:pt>
    <dgm:pt modelId="{EA40F231-C5C3-4883-ACED-9413D351750C}" type="pres">
      <dgm:prSet presAssocID="{6B7A5B5D-BE56-4390-9391-A150922DE544}" presName="compNode" presStyleCnt="0"/>
      <dgm:spPr/>
    </dgm:pt>
    <dgm:pt modelId="{E1C42517-B01B-436B-BBC3-09F2457F67D5}" type="pres">
      <dgm:prSet presAssocID="{6B7A5B5D-BE56-4390-9391-A150922DE544}" presName="iconBgRect" presStyleLbl="bgShp" presStyleIdx="3" presStyleCnt="4"/>
      <dgm:spPr/>
    </dgm:pt>
    <dgm:pt modelId="{CD19D896-5F45-4C98-A1A2-7CB4F7F303C7}" type="pres">
      <dgm:prSet presAssocID="{6B7A5B5D-BE56-4390-9391-A150922DE54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in"/>
        </a:ext>
      </dgm:extLst>
    </dgm:pt>
    <dgm:pt modelId="{A65B7855-0506-458D-9431-6A17D9DE036C}" type="pres">
      <dgm:prSet presAssocID="{6B7A5B5D-BE56-4390-9391-A150922DE544}" presName="spaceRect" presStyleCnt="0"/>
      <dgm:spPr/>
    </dgm:pt>
    <dgm:pt modelId="{90C2D5C3-37E2-4AB2-8D69-D94AFA15D83C}" type="pres">
      <dgm:prSet presAssocID="{6B7A5B5D-BE56-4390-9391-A150922DE544}" presName="textRect" presStyleLbl="revTx" presStyleIdx="3" presStyleCnt="4">
        <dgm:presLayoutVars>
          <dgm:chMax val="1"/>
          <dgm:chPref val="1"/>
        </dgm:presLayoutVars>
      </dgm:prSet>
      <dgm:spPr/>
    </dgm:pt>
  </dgm:ptLst>
  <dgm:cxnLst>
    <dgm:cxn modelId="{A685E60B-024A-2845-A012-EE159AC18F8D}" type="presOf" srcId="{AAB51B0A-7BC6-4FB0-82C2-E922E0434D0C}" destId="{904486ED-1D23-454A-8C8A-6A9508353B82}" srcOrd="0" destOrd="0" presId="urn:microsoft.com/office/officeart/2018/2/layout/IconCircleList"/>
    <dgm:cxn modelId="{58094541-B1C3-444E-9AC7-AAC74EA64093}" type="presOf" srcId="{5FB25F35-6E41-489C-AD47-D1381D22CFDF}" destId="{695F01BB-B60F-46EE-A077-ED16FF32B5EC}" srcOrd="0" destOrd="0" presId="urn:microsoft.com/office/officeart/2018/2/layout/IconCircleList"/>
    <dgm:cxn modelId="{D337DD41-5A59-46C1-B93B-9E020B38B231}" srcId="{21B53E0D-C6D1-487D-B8C9-FFF25770D1F6}" destId="{5E062514-A91B-45A9-A512-15FF0B415A7C}" srcOrd="0" destOrd="0" parTransId="{C07AAD00-0B88-44D7-9289-7824E6EDF151}" sibTransId="{AAB51B0A-7BC6-4FB0-82C2-E922E0434D0C}"/>
    <dgm:cxn modelId="{34454F4C-7CAE-0343-8BC3-849298F2D3D1}" type="presOf" srcId="{6B7A5B5D-BE56-4390-9391-A150922DE544}" destId="{90C2D5C3-37E2-4AB2-8D69-D94AFA15D83C}" srcOrd="0" destOrd="0" presId="urn:microsoft.com/office/officeart/2018/2/layout/IconCircleList"/>
    <dgm:cxn modelId="{707A4168-9A1E-4A9A-9D5F-47C817ABC431}" srcId="{21B53E0D-C6D1-487D-B8C9-FFF25770D1F6}" destId="{31D87E1F-4D54-493A-8BA7-98F40248F6F5}" srcOrd="1" destOrd="0" parTransId="{A5902D46-384B-4D63-91B9-449420352A86}" sibTransId="{5FB25F35-6E41-489C-AD47-D1381D22CFDF}"/>
    <dgm:cxn modelId="{9D05D786-A290-5F47-A5CA-590F5C7E9E09}" type="presOf" srcId="{C93B9E37-A0C0-47B8-9E43-385999CEF128}" destId="{D94FBFEB-E79E-43C9-A2DC-BF02E4BC2FE5}" srcOrd="0" destOrd="0" presId="urn:microsoft.com/office/officeart/2018/2/layout/IconCircleList"/>
    <dgm:cxn modelId="{21705E8C-CC99-F04A-885E-A207E4B7188A}" type="presOf" srcId="{5E062514-A91B-45A9-A512-15FF0B415A7C}" destId="{2CF35CB3-1922-4264-A0D7-C7A66098A0D9}" srcOrd="0" destOrd="0" presId="urn:microsoft.com/office/officeart/2018/2/layout/IconCircleList"/>
    <dgm:cxn modelId="{B1B4A690-D1B2-4482-8694-A09BB639E328}" srcId="{21B53E0D-C6D1-487D-B8C9-FFF25770D1F6}" destId="{C93B9E37-A0C0-47B8-9E43-385999CEF128}" srcOrd="2" destOrd="0" parTransId="{DD92ED85-D747-41E7-A319-0329E1CD438B}" sibTransId="{452D3C7A-66A0-4C17-9D48-F3A1CABD789F}"/>
    <dgm:cxn modelId="{79D9EAA4-7907-0640-B8EB-B82312C78358}" type="presOf" srcId="{21B53E0D-C6D1-487D-B8C9-FFF25770D1F6}" destId="{A28F6203-FD72-4F76-AD72-77E48A0525FB}" srcOrd="0" destOrd="0" presId="urn:microsoft.com/office/officeart/2018/2/layout/IconCircleList"/>
    <dgm:cxn modelId="{96A065DC-AC71-40AA-8CE2-4C3068200D62}" srcId="{21B53E0D-C6D1-487D-B8C9-FFF25770D1F6}" destId="{6B7A5B5D-BE56-4390-9391-A150922DE544}" srcOrd="3" destOrd="0" parTransId="{87363018-0800-47E9-B859-AE2C8DEF13B6}" sibTransId="{27083CEA-C1E1-4E64-AC67-BDBD10AD30ED}"/>
    <dgm:cxn modelId="{449A12FA-0256-974A-A9E5-A6CFA5BBC24B}" type="presOf" srcId="{452D3C7A-66A0-4C17-9D48-F3A1CABD789F}" destId="{8C22D187-7EDC-4EA7-B2E6-49D9B04F4D45}" srcOrd="0" destOrd="0" presId="urn:microsoft.com/office/officeart/2018/2/layout/IconCircleList"/>
    <dgm:cxn modelId="{F0F65EFE-DF49-7344-A670-368D35712D3C}" type="presOf" srcId="{31D87E1F-4D54-493A-8BA7-98F40248F6F5}" destId="{079957A6-5895-4988-86AF-78111E5F0285}" srcOrd="0" destOrd="0" presId="urn:microsoft.com/office/officeart/2018/2/layout/IconCircleList"/>
    <dgm:cxn modelId="{FD9711CF-B14B-3D4E-A14F-9F1F118A8B85}" type="presParOf" srcId="{A28F6203-FD72-4F76-AD72-77E48A0525FB}" destId="{2FD91B81-C5E9-4ECF-A2A6-2B7E84E23246}" srcOrd="0" destOrd="0" presId="urn:microsoft.com/office/officeart/2018/2/layout/IconCircleList"/>
    <dgm:cxn modelId="{825D7202-64F2-5042-9219-1442051B400A}" type="presParOf" srcId="{2FD91B81-C5E9-4ECF-A2A6-2B7E84E23246}" destId="{6DD1D750-E36C-4275-9392-DC03C40CE8B2}" srcOrd="0" destOrd="0" presId="urn:microsoft.com/office/officeart/2018/2/layout/IconCircleList"/>
    <dgm:cxn modelId="{0C3C0659-10C4-FD47-9372-31EE81C2BF5F}" type="presParOf" srcId="{6DD1D750-E36C-4275-9392-DC03C40CE8B2}" destId="{465CECC9-B555-4986-B62E-3A4725241578}" srcOrd="0" destOrd="0" presId="urn:microsoft.com/office/officeart/2018/2/layout/IconCircleList"/>
    <dgm:cxn modelId="{EA607272-67D9-374B-8666-390881B87964}" type="presParOf" srcId="{6DD1D750-E36C-4275-9392-DC03C40CE8B2}" destId="{E23AB320-D9CC-49B6-9C16-80E29C502B60}" srcOrd="1" destOrd="0" presId="urn:microsoft.com/office/officeart/2018/2/layout/IconCircleList"/>
    <dgm:cxn modelId="{38E2DE39-A7C1-F74E-B36F-FDE26BDFC1C0}" type="presParOf" srcId="{6DD1D750-E36C-4275-9392-DC03C40CE8B2}" destId="{67DF2736-403D-4B11-89AE-DEA8E1A87F4F}" srcOrd="2" destOrd="0" presId="urn:microsoft.com/office/officeart/2018/2/layout/IconCircleList"/>
    <dgm:cxn modelId="{DA348FF3-2279-E544-B8D8-F1D3B30D7757}" type="presParOf" srcId="{6DD1D750-E36C-4275-9392-DC03C40CE8B2}" destId="{2CF35CB3-1922-4264-A0D7-C7A66098A0D9}" srcOrd="3" destOrd="0" presId="urn:microsoft.com/office/officeart/2018/2/layout/IconCircleList"/>
    <dgm:cxn modelId="{5995F75F-4139-4943-9B05-A4D3070AB418}" type="presParOf" srcId="{2FD91B81-C5E9-4ECF-A2A6-2B7E84E23246}" destId="{904486ED-1D23-454A-8C8A-6A9508353B82}" srcOrd="1" destOrd="0" presId="urn:microsoft.com/office/officeart/2018/2/layout/IconCircleList"/>
    <dgm:cxn modelId="{99C5FD55-E193-ED49-82EA-B2B24C5058CD}" type="presParOf" srcId="{2FD91B81-C5E9-4ECF-A2A6-2B7E84E23246}" destId="{E35797B5-C11F-4F98-9331-41805F0DFF70}" srcOrd="2" destOrd="0" presId="urn:microsoft.com/office/officeart/2018/2/layout/IconCircleList"/>
    <dgm:cxn modelId="{2DD3AD45-EC8B-C048-A1C0-50CB4FE3816B}" type="presParOf" srcId="{E35797B5-C11F-4F98-9331-41805F0DFF70}" destId="{4128E48B-DFC4-4350-ACDB-8F2AD7A74217}" srcOrd="0" destOrd="0" presId="urn:microsoft.com/office/officeart/2018/2/layout/IconCircleList"/>
    <dgm:cxn modelId="{B03AF67D-E343-3B4F-A8B2-DC75E27B109D}" type="presParOf" srcId="{E35797B5-C11F-4F98-9331-41805F0DFF70}" destId="{0985D5B4-E6DB-4EDE-9056-30FA207E1CEC}" srcOrd="1" destOrd="0" presId="urn:microsoft.com/office/officeart/2018/2/layout/IconCircleList"/>
    <dgm:cxn modelId="{DD930B6A-83C7-FE41-B4DA-DE43E133FB63}" type="presParOf" srcId="{E35797B5-C11F-4F98-9331-41805F0DFF70}" destId="{1E45FB19-6D7D-43DA-8270-F12C6D3722F3}" srcOrd="2" destOrd="0" presId="urn:microsoft.com/office/officeart/2018/2/layout/IconCircleList"/>
    <dgm:cxn modelId="{E3911BF6-39EB-8C4C-A546-9D9DA8371674}" type="presParOf" srcId="{E35797B5-C11F-4F98-9331-41805F0DFF70}" destId="{079957A6-5895-4988-86AF-78111E5F0285}" srcOrd="3" destOrd="0" presId="urn:microsoft.com/office/officeart/2018/2/layout/IconCircleList"/>
    <dgm:cxn modelId="{22971B64-EE5A-1E4B-B2B2-A1813C1392E8}" type="presParOf" srcId="{2FD91B81-C5E9-4ECF-A2A6-2B7E84E23246}" destId="{695F01BB-B60F-46EE-A077-ED16FF32B5EC}" srcOrd="3" destOrd="0" presId="urn:microsoft.com/office/officeart/2018/2/layout/IconCircleList"/>
    <dgm:cxn modelId="{F8A339FD-0A33-7744-B9E1-DC3B64BD36FB}" type="presParOf" srcId="{2FD91B81-C5E9-4ECF-A2A6-2B7E84E23246}" destId="{0AB9B9DC-DDF1-4F7B-8781-DBEFEDAA9FAC}" srcOrd="4" destOrd="0" presId="urn:microsoft.com/office/officeart/2018/2/layout/IconCircleList"/>
    <dgm:cxn modelId="{A66255E6-1B7C-534D-8362-F571F25C6ECD}" type="presParOf" srcId="{0AB9B9DC-DDF1-4F7B-8781-DBEFEDAA9FAC}" destId="{C63EAFE3-1C84-4F5D-8D62-180CDCAA6831}" srcOrd="0" destOrd="0" presId="urn:microsoft.com/office/officeart/2018/2/layout/IconCircleList"/>
    <dgm:cxn modelId="{08E06C4A-2BF9-3943-92C4-3DB1E2EE689F}" type="presParOf" srcId="{0AB9B9DC-DDF1-4F7B-8781-DBEFEDAA9FAC}" destId="{9CE0B8B3-4EAA-4516-A485-66A8F19F2C25}" srcOrd="1" destOrd="0" presId="urn:microsoft.com/office/officeart/2018/2/layout/IconCircleList"/>
    <dgm:cxn modelId="{178BE48C-8658-4849-822C-963C6B9F9BA8}" type="presParOf" srcId="{0AB9B9DC-DDF1-4F7B-8781-DBEFEDAA9FAC}" destId="{460A8E4F-31BB-45A5-BDCA-4B673EF71F95}" srcOrd="2" destOrd="0" presId="urn:microsoft.com/office/officeart/2018/2/layout/IconCircleList"/>
    <dgm:cxn modelId="{95878F97-0AB2-7842-A2A2-1B0D06020BBA}" type="presParOf" srcId="{0AB9B9DC-DDF1-4F7B-8781-DBEFEDAA9FAC}" destId="{D94FBFEB-E79E-43C9-A2DC-BF02E4BC2FE5}" srcOrd="3" destOrd="0" presId="urn:microsoft.com/office/officeart/2018/2/layout/IconCircleList"/>
    <dgm:cxn modelId="{D7A71283-A3CC-2347-B632-3B92F6985CE4}" type="presParOf" srcId="{2FD91B81-C5E9-4ECF-A2A6-2B7E84E23246}" destId="{8C22D187-7EDC-4EA7-B2E6-49D9B04F4D45}" srcOrd="5" destOrd="0" presId="urn:microsoft.com/office/officeart/2018/2/layout/IconCircleList"/>
    <dgm:cxn modelId="{D4BEFF11-30C6-AF4A-B034-B4084DA8B807}" type="presParOf" srcId="{2FD91B81-C5E9-4ECF-A2A6-2B7E84E23246}" destId="{EA40F231-C5C3-4883-ACED-9413D351750C}" srcOrd="6" destOrd="0" presId="urn:microsoft.com/office/officeart/2018/2/layout/IconCircleList"/>
    <dgm:cxn modelId="{7C0CDF8A-954D-0347-B994-1F56CAE651C1}" type="presParOf" srcId="{EA40F231-C5C3-4883-ACED-9413D351750C}" destId="{E1C42517-B01B-436B-BBC3-09F2457F67D5}" srcOrd="0" destOrd="0" presId="urn:microsoft.com/office/officeart/2018/2/layout/IconCircleList"/>
    <dgm:cxn modelId="{57DC917A-ED3D-EB44-815F-A8D6A3AA0E0C}" type="presParOf" srcId="{EA40F231-C5C3-4883-ACED-9413D351750C}" destId="{CD19D896-5F45-4C98-A1A2-7CB4F7F303C7}" srcOrd="1" destOrd="0" presId="urn:microsoft.com/office/officeart/2018/2/layout/IconCircleList"/>
    <dgm:cxn modelId="{167FAE45-9AC2-574A-939B-6015502D5189}" type="presParOf" srcId="{EA40F231-C5C3-4883-ACED-9413D351750C}" destId="{A65B7855-0506-458D-9431-6A17D9DE036C}" srcOrd="2" destOrd="0" presId="urn:microsoft.com/office/officeart/2018/2/layout/IconCircleList"/>
    <dgm:cxn modelId="{4275AF29-262A-5A4A-9F91-CE376F24299E}" type="presParOf" srcId="{EA40F231-C5C3-4883-ACED-9413D351750C}" destId="{90C2D5C3-37E2-4AB2-8D69-D94AFA15D83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C54336-F2CB-4F7B-A44E-D4111869E02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27408E6-C1FB-47B8-8471-1EE512E79501}">
      <dgm:prSet/>
      <dgm:spPr/>
      <dgm:t>
        <a:bodyPr/>
        <a:lstStyle/>
        <a:p>
          <a:pPr>
            <a:lnSpc>
              <a:spcPct val="100000"/>
            </a:lnSpc>
          </a:pPr>
          <a:r>
            <a:rPr lang="en-US" dirty="0"/>
            <a:t>The most notable delays are out of TTC controls but the analytical finding such as mechanical and or diversion are the most contributing factor for delays. </a:t>
          </a:r>
        </a:p>
      </dgm:t>
    </dgm:pt>
    <dgm:pt modelId="{EC9802BB-4A31-4148-89BC-A9E05D7CED4E}" type="parTrans" cxnId="{D648B6A5-DD65-4982-B04E-A52CF71A7960}">
      <dgm:prSet/>
      <dgm:spPr/>
      <dgm:t>
        <a:bodyPr/>
        <a:lstStyle/>
        <a:p>
          <a:endParaRPr lang="en-US"/>
        </a:p>
      </dgm:t>
    </dgm:pt>
    <dgm:pt modelId="{A900B2EB-273A-41C4-A4E0-AA04BBAE26BD}" type="sibTrans" cxnId="{D648B6A5-DD65-4982-B04E-A52CF71A7960}">
      <dgm:prSet/>
      <dgm:spPr/>
      <dgm:t>
        <a:bodyPr/>
        <a:lstStyle/>
        <a:p>
          <a:endParaRPr lang="en-US"/>
        </a:p>
      </dgm:t>
    </dgm:pt>
    <dgm:pt modelId="{5140B85D-E567-479A-A35F-0C93327ED0D6}">
      <dgm:prSet/>
      <dgm:spPr/>
      <dgm:t>
        <a:bodyPr/>
        <a:lstStyle/>
        <a:p>
          <a:pPr>
            <a:lnSpc>
              <a:spcPct val="100000"/>
            </a:lnSpc>
          </a:pPr>
          <a:r>
            <a:rPr lang="en-US"/>
            <a:t>Incidents such as unauthorized personnel on the tracks could be something TTC can consider taking control of by installing platform screen doors ‘</a:t>
          </a:r>
        </a:p>
      </dgm:t>
    </dgm:pt>
    <dgm:pt modelId="{A0D45117-3EC7-4082-8C10-088DC9B0B258}" type="parTrans" cxnId="{F27051C2-27AA-4506-9CDE-C516D0A17C69}">
      <dgm:prSet/>
      <dgm:spPr/>
      <dgm:t>
        <a:bodyPr/>
        <a:lstStyle/>
        <a:p>
          <a:endParaRPr lang="en-US"/>
        </a:p>
      </dgm:t>
    </dgm:pt>
    <dgm:pt modelId="{78C47906-DA9C-4B05-954B-82581B60635C}" type="sibTrans" cxnId="{F27051C2-27AA-4506-9CDE-C516D0A17C69}">
      <dgm:prSet/>
      <dgm:spPr/>
      <dgm:t>
        <a:bodyPr/>
        <a:lstStyle/>
        <a:p>
          <a:endParaRPr lang="en-US"/>
        </a:p>
      </dgm:t>
    </dgm:pt>
    <dgm:pt modelId="{03C4CA31-BEE8-4322-8269-6D9446FCC2B2}">
      <dgm:prSet/>
      <dgm:spPr/>
      <dgm:t>
        <a:bodyPr/>
        <a:lstStyle/>
        <a:p>
          <a:pPr>
            <a:lnSpc>
              <a:spcPct val="100000"/>
            </a:lnSpc>
          </a:pPr>
          <a:r>
            <a:rPr lang="en-US" dirty="0"/>
            <a:t>Incidents like medical emergency and or emergency buttons can be followed with proper precautions and guidelines.</a:t>
          </a:r>
        </a:p>
      </dgm:t>
    </dgm:pt>
    <dgm:pt modelId="{4EBCC648-A3D8-4DB4-AD4F-6BBC01C92721}" type="parTrans" cxnId="{E3413B76-B9A5-4D06-85D2-77E17C2D69E5}">
      <dgm:prSet/>
      <dgm:spPr/>
      <dgm:t>
        <a:bodyPr/>
        <a:lstStyle/>
        <a:p>
          <a:endParaRPr lang="en-US"/>
        </a:p>
      </dgm:t>
    </dgm:pt>
    <dgm:pt modelId="{1C5C6A65-EC47-437C-B00E-DFBE04AF07CE}" type="sibTrans" cxnId="{E3413B76-B9A5-4D06-85D2-77E17C2D69E5}">
      <dgm:prSet/>
      <dgm:spPr/>
      <dgm:t>
        <a:bodyPr/>
        <a:lstStyle/>
        <a:p>
          <a:endParaRPr lang="en-US"/>
        </a:p>
      </dgm:t>
    </dgm:pt>
    <dgm:pt modelId="{9635B821-34A3-41A1-92B9-8D532C2A5E3A}" type="pres">
      <dgm:prSet presAssocID="{94C54336-F2CB-4F7B-A44E-D4111869E023}" presName="root" presStyleCnt="0">
        <dgm:presLayoutVars>
          <dgm:dir/>
          <dgm:resizeHandles val="exact"/>
        </dgm:presLayoutVars>
      </dgm:prSet>
      <dgm:spPr/>
    </dgm:pt>
    <dgm:pt modelId="{E71B6CD7-A843-4AE3-9792-F15E49C84817}" type="pres">
      <dgm:prSet presAssocID="{A27408E6-C1FB-47B8-8471-1EE512E79501}" presName="compNode" presStyleCnt="0"/>
      <dgm:spPr/>
    </dgm:pt>
    <dgm:pt modelId="{8747FEA1-255D-4329-A8EA-6F3ACB8CCBF0}" type="pres">
      <dgm:prSet presAssocID="{A27408E6-C1FB-47B8-8471-1EE512E79501}" presName="bgRect" presStyleLbl="bgShp" presStyleIdx="0" presStyleCnt="3"/>
      <dgm:spPr>
        <a:solidFill>
          <a:srgbClr val="D15A5A"/>
        </a:solidFill>
      </dgm:spPr>
    </dgm:pt>
    <dgm:pt modelId="{09D3BF15-F073-413B-9998-EE62C0887161}" type="pres">
      <dgm:prSet presAssocID="{A27408E6-C1FB-47B8-8471-1EE512E795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AC09D2C2-3B81-49A1-98D4-125DC72092E0}" type="pres">
      <dgm:prSet presAssocID="{A27408E6-C1FB-47B8-8471-1EE512E79501}" presName="spaceRect" presStyleCnt="0"/>
      <dgm:spPr/>
    </dgm:pt>
    <dgm:pt modelId="{8490C970-7AF4-4D41-9CA6-2D47525F8A0A}" type="pres">
      <dgm:prSet presAssocID="{A27408E6-C1FB-47B8-8471-1EE512E79501}" presName="parTx" presStyleLbl="revTx" presStyleIdx="0" presStyleCnt="3">
        <dgm:presLayoutVars>
          <dgm:chMax val="0"/>
          <dgm:chPref val="0"/>
        </dgm:presLayoutVars>
      </dgm:prSet>
      <dgm:spPr/>
    </dgm:pt>
    <dgm:pt modelId="{A7CA3C79-88C7-415C-9A97-65774BB3035C}" type="pres">
      <dgm:prSet presAssocID="{A900B2EB-273A-41C4-A4E0-AA04BBAE26BD}" presName="sibTrans" presStyleCnt="0"/>
      <dgm:spPr/>
    </dgm:pt>
    <dgm:pt modelId="{7FD78DED-5476-43F4-BA30-3D3559217136}" type="pres">
      <dgm:prSet presAssocID="{5140B85D-E567-479A-A35F-0C93327ED0D6}" presName="compNode" presStyleCnt="0"/>
      <dgm:spPr/>
    </dgm:pt>
    <dgm:pt modelId="{8004397E-1F01-4DEF-8FF6-FF09860971E3}" type="pres">
      <dgm:prSet presAssocID="{5140B85D-E567-479A-A35F-0C93327ED0D6}" presName="bgRect" presStyleLbl="bgShp" presStyleIdx="1" presStyleCnt="3"/>
      <dgm:spPr>
        <a:solidFill>
          <a:srgbClr val="D15A5A"/>
        </a:solidFill>
      </dgm:spPr>
    </dgm:pt>
    <dgm:pt modelId="{515044E0-3DA8-4E56-AF40-AF528BFFB133}" type="pres">
      <dgm:prSet presAssocID="{5140B85D-E567-479A-A35F-0C93327ED0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0314246B-F771-42F1-A4A3-558A837D8DEE}" type="pres">
      <dgm:prSet presAssocID="{5140B85D-E567-479A-A35F-0C93327ED0D6}" presName="spaceRect" presStyleCnt="0"/>
      <dgm:spPr/>
    </dgm:pt>
    <dgm:pt modelId="{1E5146D1-657F-4EED-92BB-44E6F4A62C0C}" type="pres">
      <dgm:prSet presAssocID="{5140B85D-E567-479A-A35F-0C93327ED0D6}" presName="parTx" presStyleLbl="revTx" presStyleIdx="1" presStyleCnt="3">
        <dgm:presLayoutVars>
          <dgm:chMax val="0"/>
          <dgm:chPref val="0"/>
        </dgm:presLayoutVars>
      </dgm:prSet>
      <dgm:spPr/>
    </dgm:pt>
    <dgm:pt modelId="{D2882424-766B-4B86-8469-0076DE0DDD07}" type="pres">
      <dgm:prSet presAssocID="{78C47906-DA9C-4B05-954B-82581B60635C}" presName="sibTrans" presStyleCnt="0"/>
      <dgm:spPr/>
    </dgm:pt>
    <dgm:pt modelId="{8C8E1F7B-0B78-43F0-BD15-6E533D71111B}" type="pres">
      <dgm:prSet presAssocID="{03C4CA31-BEE8-4322-8269-6D9446FCC2B2}" presName="compNode" presStyleCnt="0"/>
      <dgm:spPr/>
    </dgm:pt>
    <dgm:pt modelId="{4249D214-D341-4F25-A972-6A4171B3D187}" type="pres">
      <dgm:prSet presAssocID="{03C4CA31-BEE8-4322-8269-6D9446FCC2B2}" presName="bgRect" presStyleLbl="bgShp" presStyleIdx="2" presStyleCnt="3"/>
      <dgm:spPr>
        <a:solidFill>
          <a:srgbClr val="D15A5A"/>
        </a:solidFill>
      </dgm:spPr>
    </dgm:pt>
    <dgm:pt modelId="{BEE59BC3-D489-4D49-A48A-04213B974949}" type="pres">
      <dgm:prSet presAssocID="{03C4CA31-BEE8-4322-8269-6D9446FCC2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mbulance"/>
        </a:ext>
      </dgm:extLst>
    </dgm:pt>
    <dgm:pt modelId="{2779CD65-A358-4EA8-8CCD-8FBFF31935BA}" type="pres">
      <dgm:prSet presAssocID="{03C4CA31-BEE8-4322-8269-6D9446FCC2B2}" presName="spaceRect" presStyleCnt="0"/>
      <dgm:spPr/>
    </dgm:pt>
    <dgm:pt modelId="{5F3C3E26-4FB4-42EC-95F1-EB8546148CEB}" type="pres">
      <dgm:prSet presAssocID="{03C4CA31-BEE8-4322-8269-6D9446FCC2B2}" presName="parTx" presStyleLbl="revTx" presStyleIdx="2" presStyleCnt="3">
        <dgm:presLayoutVars>
          <dgm:chMax val="0"/>
          <dgm:chPref val="0"/>
        </dgm:presLayoutVars>
      </dgm:prSet>
      <dgm:spPr/>
    </dgm:pt>
  </dgm:ptLst>
  <dgm:cxnLst>
    <dgm:cxn modelId="{14EA1919-7040-024B-A8B7-D965670ECE7B}" type="presOf" srcId="{5140B85D-E567-479A-A35F-0C93327ED0D6}" destId="{1E5146D1-657F-4EED-92BB-44E6F4A62C0C}" srcOrd="0" destOrd="0" presId="urn:microsoft.com/office/officeart/2018/2/layout/IconVerticalSolidList"/>
    <dgm:cxn modelId="{E3413B76-B9A5-4D06-85D2-77E17C2D69E5}" srcId="{94C54336-F2CB-4F7B-A44E-D4111869E023}" destId="{03C4CA31-BEE8-4322-8269-6D9446FCC2B2}" srcOrd="2" destOrd="0" parTransId="{4EBCC648-A3D8-4DB4-AD4F-6BBC01C92721}" sibTransId="{1C5C6A65-EC47-437C-B00E-DFBE04AF07CE}"/>
    <dgm:cxn modelId="{6CA00A88-4789-CA42-A87C-19A4F81F846E}" type="presOf" srcId="{94C54336-F2CB-4F7B-A44E-D4111869E023}" destId="{9635B821-34A3-41A1-92B9-8D532C2A5E3A}" srcOrd="0" destOrd="0" presId="urn:microsoft.com/office/officeart/2018/2/layout/IconVerticalSolidList"/>
    <dgm:cxn modelId="{2AF68492-17DC-354D-89E4-E81C03E4B65D}" type="presOf" srcId="{A27408E6-C1FB-47B8-8471-1EE512E79501}" destId="{8490C970-7AF4-4D41-9CA6-2D47525F8A0A}" srcOrd="0" destOrd="0" presId="urn:microsoft.com/office/officeart/2018/2/layout/IconVerticalSolidList"/>
    <dgm:cxn modelId="{D648B6A5-DD65-4982-B04E-A52CF71A7960}" srcId="{94C54336-F2CB-4F7B-A44E-D4111869E023}" destId="{A27408E6-C1FB-47B8-8471-1EE512E79501}" srcOrd="0" destOrd="0" parTransId="{EC9802BB-4A31-4148-89BC-A9E05D7CED4E}" sibTransId="{A900B2EB-273A-41C4-A4E0-AA04BBAE26BD}"/>
    <dgm:cxn modelId="{F27051C2-27AA-4506-9CDE-C516D0A17C69}" srcId="{94C54336-F2CB-4F7B-A44E-D4111869E023}" destId="{5140B85D-E567-479A-A35F-0C93327ED0D6}" srcOrd="1" destOrd="0" parTransId="{A0D45117-3EC7-4082-8C10-088DC9B0B258}" sibTransId="{78C47906-DA9C-4B05-954B-82581B60635C}"/>
    <dgm:cxn modelId="{B886FEF6-67BE-8044-9106-BB5711109783}" type="presOf" srcId="{03C4CA31-BEE8-4322-8269-6D9446FCC2B2}" destId="{5F3C3E26-4FB4-42EC-95F1-EB8546148CEB}" srcOrd="0" destOrd="0" presId="urn:microsoft.com/office/officeart/2018/2/layout/IconVerticalSolidList"/>
    <dgm:cxn modelId="{FE152CE4-C21C-AA45-9732-8D706E625FB1}" type="presParOf" srcId="{9635B821-34A3-41A1-92B9-8D532C2A5E3A}" destId="{E71B6CD7-A843-4AE3-9792-F15E49C84817}" srcOrd="0" destOrd="0" presId="urn:microsoft.com/office/officeart/2018/2/layout/IconVerticalSolidList"/>
    <dgm:cxn modelId="{6E6F6B0D-C738-124F-994F-0F9AAF1DD671}" type="presParOf" srcId="{E71B6CD7-A843-4AE3-9792-F15E49C84817}" destId="{8747FEA1-255D-4329-A8EA-6F3ACB8CCBF0}" srcOrd="0" destOrd="0" presId="urn:microsoft.com/office/officeart/2018/2/layout/IconVerticalSolidList"/>
    <dgm:cxn modelId="{2CD5EC83-556C-8344-B118-4CBC7A790974}" type="presParOf" srcId="{E71B6CD7-A843-4AE3-9792-F15E49C84817}" destId="{09D3BF15-F073-413B-9998-EE62C0887161}" srcOrd="1" destOrd="0" presId="urn:microsoft.com/office/officeart/2018/2/layout/IconVerticalSolidList"/>
    <dgm:cxn modelId="{86DE0514-D007-7044-B8CD-40A875916FCC}" type="presParOf" srcId="{E71B6CD7-A843-4AE3-9792-F15E49C84817}" destId="{AC09D2C2-3B81-49A1-98D4-125DC72092E0}" srcOrd="2" destOrd="0" presId="urn:microsoft.com/office/officeart/2018/2/layout/IconVerticalSolidList"/>
    <dgm:cxn modelId="{50AB4899-4672-8C4D-8DAC-EA31A982AA1A}" type="presParOf" srcId="{E71B6CD7-A843-4AE3-9792-F15E49C84817}" destId="{8490C970-7AF4-4D41-9CA6-2D47525F8A0A}" srcOrd="3" destOrd="0" presId="urn:microsoft.com/office/officeart/2018/2/layout/IconVerticalSolidList"/>
    <dgm:cxn modelId="{8F4D9644-A251-8E42-9119-1F1CE0119F7B}" type="presParOf" srcId="{9635B821-34A3-41A1-92B9-8D532C2A5E3A}" destId="{A7CA3C79-88C7-415C-9A97-65774BB3035C}" srcOrd="1" destOrd="0" presId="urn:microsoft.com/office/officeart/2018/2/layout/IconVerticalSolidList"/>
    <dgm:cxn modelId="{15597596-16BA-C74B-9475-347BA969F708}" type="presParOf" srcId="{9635B821-34A3-41A1-92B9-8D532C2A5E3A}" destId="{7FD78DED-5476-43F4-BA30-3D3559217136}" srcOrd="2" destOrd="0" presId="urn:microsoft.com/office/officeart/2018/2/layout/IconVerticalSolidList"/>
    <dgm:cxn modelId="{5BEB7C82-4CA1-DA4D-94AF-9D4E9D656E8E}" type="presParOf" srcId="{7FD78DED-5476-43F4-BA30-3D3559217136}" destId="{8004397E-1F01-4DEF-8FF6-FF09860971E3}" srcOrd="0" destOrd="0" presId="urn:microsoft.com/office/officeart/2018/2/layout/IconVerticalSolidList"/>
    <dgm:cxn modelId="{EF6CAB40-29C5-0640-8567-DAF18D44F2C9}" type="presParOf" srcId="{7FD78DED-5476-43F4-BA30-3D3559217136}" destId="{515044E0-3DA8-4E56-AF40-AF528BFFB133}" srcOrd="1" destOrd="0" presId="urn:microsoft.com/office/officeart/2018/2/layout/IconVerticalSolidList"/>
    <dgm:cxn modelId="{B2DC737B-3FB0-0444-AD2D-7C177DDD4AA8}" type="presParOf" srcId="{7FD78DED-5476-43F4-BA30-3D3559217136}" destId="{0314246B-F771-42F1-A4A3-558A837D8DEE}" srcOrd="2" destOrd="0" presId="urn:microsoft.com/office/officeart/2018/2/layout/IconVerticalSolidList"/>
    <dgm:cxn modelId="{11C16CEF-055E-8148-9193-01EA20E5A095}" type="presParOf" srcId="{7FD78DED-5476-43F4-BA30-3D3559217136}" destId="{1E5146D1-657F-4EED-92BB-44E6F4A62C0C}" srcOrd="3" destOrd="0" presId="urn:microsoft.com/office/officeart/2018/2/layout/IconVerticalSolidList"/>
    <dgm:cxn modelId="{23C04ADE-5722-504B-8C05-D33A753EEF93}" type="presParOf" srcId="{9635B821-34A3-41A1-92B9-8D532C2A5E3A}" destId="{D2882424-766B-4B86-8469-0076DE0DDD07}" srcOrd="3" destOrd="0" presId="urn:microsoft.com/office/officeart/2018/2/layout/IconVerticalSolidList"/>
    <dgm:cxn modelId="{DD23B7BA-A299-4845-B75D-1EA93C439EB3}" type="presParOf" srcId="{9635B821-34A3-41A1-92B9-8D532C2A5E3A}" destId="{8C8E1F7B-0B78-43F0-BD15-6E533D71111B}" srcOrd="4" destOrd="0" presId="urn:microsoft.com/office/officeart/2018/2/layout/IconVerticalSolidList"/>
    <dgm:cxn modelId="{3A291B1A-4ECD-464D-A239-FBAFE4898A95}" type="presParOf" srcId="{8C8E1F7B-0B78-43F0-BD15-6E533D71111B}" destId="{4249D214-D341-4F25-A972-6A4171B3D187}" srcOrd="0" destOrd="0" presId="urn:microsoft.com/office/officeart/2018/2/layout/IconVerticalSolidList"/>
    <dgm:cxn modelId="{3376E096-5BEC-E544-A00E-913964EC6F98}" type="presParOf" srcId="{8C8E1F7B-0B78-43F0-BD15-6E533D71111B}" destId="{BEE59BC3-D489-4D49-A48A-04213B974949}" srcOrd="1" destOrd="0" presId="urn:microsoft.com/office/officeart/2018/2/layout/IconVerticalSolidList"/>
    <dgm:cxn modelId="{1A1F5D23-6251-A54E-B73C-2B5D364482DC}" type="presParOf" srcId="{8C8E1F7B-0B78-43F0-BD15-6E533D71111B}" destId="{2779CD65-A358-4EA8-8CCD-8FBFF31935BA}" srcOrd="2" destOrd="0" presId="urn:microsoft.com/office/officeart/2018/2/layout/IconVerticalSolidList"/>
    <dgm:cxn modelId="{58499E3C-1B96-4F46-A9DF-9966F9F7706F}" type="presParOf" srcId="{8C8E1F7B-0B78-43F0-BD15-6E533D71111B}" destId="{5F3C3E26-4FB4-42EC-95F1-EB8546148CE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4EC40-130D-42E5-B666-D08775DB700E}">
      <dsp:nvSpPr>
        <dsp:cNvPr id="0" name=""/>
        <dsp:cNvSpPr/>
      </dsp:nvSpPr>
      <dsp:spPr>
        <a:xfrm>
          <a:off x="0" y="0"/>
          <a:ext cx="6574112" cy="1591344"/>
        </a:xfrm>
        <a:prstGeom prst="roundRect">
          <a:avLst>
            <a:gd name="adj" fmla="val 10000"/>
          </a:avLst>
        </a:prstGeom>
        <a:solidFill>
          <a:srgbClr val="D15A5A"/>
        </a:solidFill>
        <a:ln>
          <a:noFill/>
        </a:ln>
        <a:effectLst/>
      </dsp:spPr>
      <dsp:style>
        <a:lnRef idx="0">
          <a:scrgbClr r="0" g="0" b="0"/>
        </a:lnRef>
        <a:fillRef idx="1">
          <a:scrgbClr r="0" g="0" b="0"/>
        </a:fillRef>
        <a:effectRef idx="0">
          <a:scrgbClr r="0" g="0" b="0"/>
        </a:effectRef>
        <a:fontRef idx="minor"/>
      </dsp:style>
    </dsp:sp>
    <dsp:sp modelId="{3573BE23-868B-433D-A94D-C9A80B0CC456}">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B9CE9E-7B83-4C04-BAA0-A5266F946A53}">
      <dsp:nvSpPr>
        <dsp:cNvPr id="0" name=""/>
        <dsp:cNvSpPr/>
      </dsp:nvSpPr>
      <dsp:spPr>
        <a:xfrm>
          <a:off x="1838002" y="680"/>
          <a:ext cx="473610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100000"/>
            </a:lnSpc>
            <a:spcBef>
              <a:spcPct val="0"/>
            </a:spcBef>
            <a:spcAft>
              <a:spcPct val="35000"/>
            </a:spcAft>
            <a:buNone/>
          </a:pPr>
          <a:r>
            <a:rPr lang="en-US" sz="2200" kern="1200"/>
            <a:t>Has anyone faced TTC Delay? </a:t>
          </a:r>
        </a:p>
      </dsp:txBody>
      <dsp:txXfrm>
        <a:off x="1838002" y="680"/>
        <a:ext cx="4736109" cy="1591344"/>
      </dsp:txXfrm>
    </dsp:sp>
    <dsp:sp modelId="{42B54B7A-7E3B-431F-B42F-E96D8C37F759}">
      <dsp:nvSpPr>
        <dsp:cNvPr id="0" name=""/>
        <dsp:cNvSpPr/>
      </dsp:nvSpPr>
      <dsp:spPr>
        <a:xfrm>
          <a:off x="0" y="1989860"/>
          <a:ext cx="6574112" cy="1591344"/>
        </a:xfrm>
        <a:prstGeom prst="roundRect">
          <a:avLst>
            <a:gd name="adj" fmla="val 10000"/>
          </a:avLst>
        </a:prstGeom>
        <a:solidFill>
          <a:srgbClr val="D15A5A"/>
        </a:solidFill>
        <a:ln>
          <a:noFill/>
        </a:ln>
        <a:effectLst/>
      </dsp:spPr>
      <dsp:style>
        <a:lnRef idx="0">
          <a:scrgbClr r="0" g="0" b="0"/>
        </a:lnRef>
        <a:fillRef idx="1">
          <a:scrgbClr r="0" g="0" b="0"/>
        </a:fillRef>
        <a:effectRef idx="0">
          <a:scrgbClr r="0" g="0" b="0"/>
        </a:effectRef>
        <a:fontRef idx="minor"/>
      </dsp:style>
    </dsp:sp>
    <dsp:sp modelId="{31019CBA-EA90-4DA2-B460-0C049DAB7367}">
      <dsp:nvSpPr>
        <dsp:cNvPr id="0" name=""/>
        <dsp:cNvSpPr/>
      </dsp:nvSpPr>
      <dsp:spPr>
        <a:xfrm>
          <a:off x="481381" y="2347913"/>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A99F48-DE33-41E4-B449-276DFCD5CEAD}">
      <dsp:nvSpPr>
        <dsp:cNvPr id="0" name=""/>
        <dsp:cNvSpPr/>
      </dsp:nvSpPr>
      <dsp:spPr>
        <a:xfrm>
          <a:off x="1838002" y="1989860"/>
          <a:ext cx="473610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100000"/>
            </a:lnSpc>
            <a:spcBef>
              <a:spcPct val="0"/>
            </a:spcBef>
            <a:spcAft>
              <a:spcPct val="35000"/>
            </a:spcAft>
            <a:buNone/>
          </a:pPr>
          <a:r>
            <a:rPr lang="en-US" sz="2200" kern="1200" dirty="0"/>
            <a:t>How does it feel to get stuck in the tunnel for 30 minutes or even an hour inside the subway?</a:t>
          </a:r>
        </a:p>
      </dsp:txBody>
      <dsp:txXfrm>
        <a:off x="1838002" y="1989860"/>
        <a:ext cx="4736109" cy="1591344"/>
      </dsp:txXfrm>
    </dsp:sp>
    <dsp:sp modelId="{43921A26-C54B-4081-8180-FA005C7E57F3}">
      <dsp:nvSpPr>
        <dsp:cNvPr id="0" name=""/>
        <dsp:cNvSpPr/>
      </dsp:nvSpPr>
      <dsp:spPr>
        <a:xfrm>
          <a:off x="0" y="3979041"/>
          <a:ext cx="6574112" cy="1591344"/>
        </a:xfrm>
        <a:prstGeom prst="roundRect">
          <a:avLst>
            <a:gd name="adj" fmla="val 10000"/>
          </a:avLst>
        </a:prstGeom>
        <a:solidFill>
          <a:srgbClr val="D15A5A"/>
        </a:solidFill>
        <a:ln>
          <a:noFill/>
        </a:ln>
        <a:effectLst/>
      </dsp:spPr>
      <dsp:style>
        <a:lnRef idx="0">
          <a:scrgbClr r="0" g="0" b="0"/>
        </a:lnRef>
        <a:fillRef idx="1">
          <a:scrgbClr r="0" g="0" b="0"/>
        </a:fillRef>
        <a:effectRef idx="0">
          <a:scrgbClr r="0" g="0" b="0"/>
        </a:effectRef>
        <a:fontRef idx="minor"/>
      </dsp:style>
    </dsp:sp>
    <dsp:sp modelId="{59E0FE82-6FD4-4CAE-BFF8-375A6D222E36}">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5365D6-7106-4290-A1C1-B063474BBCB5}">
      <dsp:nvSpPr>
        <dsp:cNvPr id="0" name=""/>
        <dsp:cNvSpPr/>
      </dsp:nvSpPr>
      <dsp:spPr>
        <a:xfrm>
          <a:off x="1838002" y="3979041"/>
          <a:ext cx="473610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100000"/>
            </a:lnSpc>
            <a:spcBef>
              <a:spcPct val="0"/>
            </a:spcBef>
            <a:spcAft>
              <a:spcPct val="35000"/>
            </a:spcAft>
            <a:buNone/>
          </a:pPr>
          <a:r>
            <a:rPr lang="en-US" sz="2200" kern="1200"/>
            <a:t>Taking the bus or the streetcar, what if the bus breaks down and you are out stranded waiting for the bus to arrive?</a:t>
          </a:r>
        </a:p>
      </dsp:txBody>
      <dsp:txXfrm>
        <a:off x="1838002" y="3979041"/>
        <a:ext cx="4736109" cy="1591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B6D23-B721-4745-A152-65F69B79D702}">
      <dsp:nvSpPr>
        <dsp:cNvPr id="0" name=""/>
        <dsp:cNvSpPr/>
      </dsp:nvSpPr>
      <dsp:spPr>
        <a:xfrm>
          <a:off x="0" y="1850"/>
          <a:ext cx="571602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4A443E-6B12-E447-ACEF-BC476C7CF99B}">
      <dsp:nvSpPr>
        <dsp:cNvPr id="0" name=""/>
        <dsp:cNvSpPr/>
      </dsp:nvSpPr>
      <dsp:spPr>
        <a:xfrm>
          <a:off x="0" y="1850"/>
          <a:ext cx="5716028" cy="63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1. Thesis</a:t>
          </a:r>
        </a:p>
      </dsp:txBody>
      <dsp:txXfrm>
        <a:off x="0" y="1850"/>
        <a:ext cx="5716028" cy="631170"/>
      </dsp:txXfrm>
    </dsp:sp>
    <dsp:sp modelId="{1FC31556-5E15-AE47-85E8-5A33B05CEE33}">
      <dsp:nvSpPr>
        <dsp:cNvPr id="0" name=""/>
        <dsp:cNvSpPr/>
      </dsp:nvSpPr>
      <dsp:spPr>
        <a:xfrm>
          <a:off x="0" y="633021"/>
          <a:ext cx="571602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88027D-3489-1E41-AE16-625D117B7F6B}">
      <dsp:nvSpPr>
        <dsp:cNvPr id="0" name=""/>
        <dsp:cNvSpPr/>
      </dsp:nvSpPr>
      <dsp:spPr>
        <a:xfrm>
          <a:off x="0" y="633021"/>
          <a:ext cx="5716028" cy="63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2. Process</a:t>
          </a:r>
        </a:p>
      </dsp:txBody>
      <dsp:txXfrm>
        <a:off x="0" y="633021"/>
        <a:ext cx="5716028" cy="631170"/>
      </dsp:txXfrm>
    </dsp:sp>
    <dsp:sp modelId="{824450F8-B6CA-0E46-BDCE-F0368FE8B04B}">
      <dsp:nvSpPr>
        <dsp:cNvPr id="0" name=""/>
        <dsp:cNvSpPr/>
      </dsp:nvSpPr>
      <dsp:spPr>
        <a:xfrm>
          <a:off x="0" y="1264191"/>
          <a:ext cx="571602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69D0A-7AA2-0E46-A725-0CC9294B48D0}">
      <dsp:nvSpPr>
        <dsp:cNvPr id="0" name=""/>
        <dsp:cNvSpPr/>
      </dsp:nvSpPr>
      <dsp:spPr>
        <a:xfrm>
          <a:off x="0" y="1264191"/>
          <a:ext cx="5716028" cy="63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3. Questions regarding data</a:t>
          </a:r>
        </a:p>
      </dsp:txBody>
      <dsp:txXfrm>
        <a:off x="0" y="1264191"/>
        <a:ext cx="5716028" cy="631170"/>
      </dsp:txXfrm>
    </dsp:sp>
    <dsp:sp modelId="{21AB4427-11B1-2741-A4BC-E4D2F80CA180}">
      <dsp:nvSpPr>
        <dsp:cNvPr id="0" name=""/>
        <dsp:cNvSpPr/>
      </dsp:nvSpPr>
      <dsp:spPr>
        <a:xfrm>
          <a:off x="0" y="1895362"/>
          <a:ext cx="571602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9356A0-38D0-1A42-BE89-5D30BB36F5FA}">
      <dsp:nvSpPr>
        <dsp:cNvPr id="0" name=""/>
        <dsp:cNvSpPr/>
      </dsp:nvSpPr>
      <dsp:spPr>
        <a:xfrm>
          <a:off x="0" y="1895362"/>
          <a:ext cx="5716028" cy="63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4. Present Data</a:t>
          </a:r>
        </a:p>
      </dsp:txBody>
      <dsp:txXfrm>
        <a:off x="0" y="1895362"/>
        <a:ext cx="5716028" cy="631170"/>
      </dsp:txXfrm>
    </dsp:sp>
    <dsp:sp modelId="{AFBB3FAD-B80D-9048-9A87-7C6B4195F898}">
      <dsp:nvSpPr>
        <dsp:cNvPr id="0" name=""/>
        <dsp:cNvSpPr/>
      </dsp:nvSpPr>
      <dsp:spPr>
        <a:xfrm>
          <a:off x="0" y="2526533"/>
          <a:ext cx="571602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B2244E-CC15-7B45-AC21-A2E5EAC9E080}">
      <dsp:nvSpPr>
        <dsp:cNvPr id="0" name=""/>
        <dsp:cNvSpPr/>
      </dsp:nvSpPr>
      <dsp:spPr>
        <a:xfrm>
          <a:off x="0" y="2526533"/>
          <a:ext cx="5716028" cy="63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5. Findings</a:t>
          </a:r>
        </a:p>
      </dsp:txBody>
      <dsp:txXfrm>
        <a:off x="0" y="2526533"/>
        <a:ext cx="5716028" cy="631170"/>
      </dsp:txXfrm>
    </dsp:sp>
    <dsp:sp modelId="{F8BF679C-A688-0E4D-8645-37706F85577A}">
      <dsp:nvSpPr>
        <dsp:cNvPr id="0" name=""/>
        <dsp:cNvSpPr/>
      </dsp:nvSpPr>
      <dsp:spPr>
        <a:xfrm>
          <a:off x="0" y="3157703"/>
          <a:ext cx="571602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C425F4-A296-C446-AFEC-5497FB12BF0E}">
      <dsp:nvSpPr>
        <dsp:cNvPr id="0" name=""/>
        <dsp:cNvSpPr/>
      </dsp:nvSpPr>
      <dsp:spPr>
        <a:xfrm>
          <a:off x="0" y="3157703"/>
          <a:ext cx="5716028" cy="63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6. Suggestions</a:t>
          </a:r>
        </a:p>
      </dsp:txBody>
      <dsp:txXfrm>
        <a:off x="0" y="3157703"/>
        <a:ext cx="5716028" cy="6311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CECC9-B555-4986-B62E-3A4725241578}">
      <dsp:nvSpPr>
        <dsp:cNvPr id="0" name=""/>
        <dsp:cNvSpPr/>
      </dsp:nvSpPr>
      <dsp:spPr>
        <a:xfrm>
          <a:off x="77500" y="234438"/>
          <a:ext cx="1266322" cy="12663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AB320-D9CC-49B6-9C16-80E29C502B60}">
      <dsp:nvSpPr>
        <dsp:cNvPr id="0" name=""/>
        <dsp:cNvSpPr/>
      </dsp:nvSpPr>
      <dsp:spPr>
        <a:xfrm>
          <a:off x="343428" y="500366"/>
          <a:ext cx="734467" cy="734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F35CB3-1922-4264-A0D7-C7A66098A0D9}">
      <dsp:nvSpPr>
        <dsp:cNvPr id="0" name=""/>
        <dsp:cNvSpPr/>
      </dsp:nvSpPr>
      <dsp:spPr>
        <a:xfrm>
          <a:off x="1615178" y="234438"/>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What is the main reason for the TTC delay?</a:t>
          </a:r>
        </a:p>
      </dsp:txBody>
      <dsp:txXfrm>
        <a:off x="1615178" y="234438"/>
        <a:ext cx="2984904" cy="1266322"/>
      </dsp:txXfrm>
    </dsp:sp>
    <dsp:sp modelId="{4128E48B-DFC4-4350-ACDB-8F2AD7A74217}">
      <dsp:nvSpPr>
        <dsp:cNvPr id="0" name=""/>
        <dsp:cNvSpPr/>
      </dsp:nvSpPr>
      <dsp:spPr>
        <a:xfrm>
          <a:off x="5120179" y="234438"/>
          <a:ext cx="1266322" cy="126632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5D5B4-E6DB-4EDE-9056-30FA207E1CEC}">
      <dsp:nvSpPr>
        <dsp:cNvPr id="0" name=""/>
        <dsp:cNvSpPr/>
      </dsp:nvSpPr>
      <dsp:spPr>
        <a:xfrm>
          <a:off x="5386107" y="500366"/>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9957A6-5895-4988-86AF-78111E5F0285}">
      <dsp:nvSpPr>
        <dsp:cNvPr id="0" name=""/>
        <dsp:cNvSpPr/>
      </dsp:nvSpPr>
      <dsp:spPr>
        <a:xfrm>
          <a:off x="6657857" y="234438"/>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What times of the days are most impacted by the delay?</a:t>
          </a:r>
        </a:p>
      </dsp:txBody>
      <dsp:txXfrm>
        <a:off x="6657857" y="234438"/>
        <a:ext cx="2984904" cy="1266322"/>
      </dsp:txXfrm>
    </dsp:sp>
    <dsp:sp modelId="{C63EAFE3-1C84-4F5D-8D62-180CDCAA6831}">
      <dsp:nvSpPr>
        <dsp:cNvPr id="0" name=""/>
        <dsp:cNvSpPr/>
      </dsp:nvSpPr>
      <dsp:spPr>
        <a:xfrm>
          <a:off x="77500" y="2115530"/>
          <a:ext cx="1266322" cy="126632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0B8B3-4EAA-4516-A485-66A8F19F2C25}">
      <dsp:nvSpPr>
        <dsp:cNvPr id="0" name=""/>
        <dsp:cNvSpPr/>
      </dsp:nvSpPr>
      <dsp:spPr>
        <a:xfrm>
          <a:off x="343428" y="2381458"/>
          <a:ext cx="734467" cy="734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4FBFEB-E79E-43C9-A2DC-BF02E4BC2FE5}">
      <dsp:nvSpPr>
        <dsp:cNvPr id="0" name=""/>
        <dsp:cNvSpPr/>
      </dsp:nvSpPr>
      <dsp:spPr>
        <a:xfrm>
          <a:off x="1615178" y="2115530"/>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 Is there any relationship between the time and the date for the delay?</a:t>
          </a:r>
        </a:p>
      </dsp:txBody>
      <dsp:txXfrm>
        <a:off x="1615178" y="2115530"/>
        <a:ext cx="2984904" cy="1266322"/>
      </dsp:txXfrm>
    </dsp:sp>
    <dsp:sp modelId="{E1C42517-B01B-436B-BBC3-09F2457F67D5}">
      <dsp:nvSpPr>
        <dsp:cNvPr id="0" name=""/>
        <dsp:cNvSpPr/>
      </dsp:nvSpPr>
      <dsp:spPr>
        <a:xfrm>
          <a:off x="5120179" y="2115530"/>
          <a:ext cx="1266322" cy="126632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19D896-5F45-4C98-A1A2-7CB4F7F303C7}">
      <dsp:nvSpPr>
        <dsp:cNvPr id="0" name=""/>
        <dsp:cNvSpPr/>
      </dsp:nvSpPr>
      <dsp:spPr>
        <a:xfrm>
          <a:off x="5386107" y="2381458"/>
          <a:ext cx="734467" cy="7344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C2D5C3-37E2-4AB2-8D69-D94AFA15D83C}">
      <dsp:nvSpPr>
        <dsp:cNvPr id="0" name=""/>
        <dsp:cNvSpPr/>
      </dsp:nvSpPr>
      <dsp:spPr>
        <a:xfrm>
          <a:off x="6657857" y="2115530"/>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Which lines, routes and stations were impacted the most because of the delay?</a:t>
          </a:r>
        </a:p>
      </dsp:txBody>
      <dsp:txXfrm>
        <a:off x="6657857" y="2115530"/>
        <a:ext cx="2984904" cy="12663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CECC9-B555-4986-B62E-3A4725241578}">
      <dsp:nvSpPr>
        <dsp:cNvPr id="0" name=""/>
        <dsp:cNvSpPr/>
      </dsp:nvSpPr>
      <dsp:spPr>
        <a:xfrm>
          <a:off x="77500" y="234438"/>
          <a:ext cx="1266322" cy="12663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AB320-D9CC-49B6-9C16-80E29C502B60}">
      <dsp:nvSpPr>
        <dsp:cNvPr id="0" name=""/>
        <dsp:cNvSpPr/>
      </dsp:nvSpPr>
      <dsp:spPr>
        <a:xfrm>
          <a:off x="343428" y="500366"/>
          <a:ext cx="734467" cy="734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F35CB3-1922-4264-A0D7-C7A66098A0D9}">
      <dsp:nvSpPr>
        <dsp:cNvPr id="0" name=""/>
        <dsp:cNvSpPr/>
      </dsp:nvSpPr>
      <dsp:spPr>
        <a:xfrm>
          <a:off x="1615178" y="234438"/>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What is the main reason for the TTC delay?: besides mechanical, the diversion was one of the main reason for TTC delay</a:t>
          </a:r>
        </a:p>
      </dsp:txBody>
      <dsp:txXfrm>
        <a:off x="1615178" y="234438"/>
        <a:ext cx="2984904" cy="1266322"/>
      </dsp:txXfrm>
    </dsp:sp>
    <dsp:sp modelId="{4128E48B-DFC4-4350-ACDB-8F2AD7A74217}">
      <dsp:nvSpPr>
        <dsp:cNvPr id="0" name=""/>
        <dsp:cNvSpPr/>
      </dsp:nvSpPr>
      <dsp:spPr>
        <a:xfrm>
          <a:off x="5120179" y="234438"/>
          <a:ext cx="1266322" cy="126632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5D5B4-E6DB-4EDE-9056-30FA207E1CEC}">
      <dsp:nvSpPr>
        <dsp:cNvPr id="0" name=""/>
        <dsp:cNvSpPr/>
      </dsp:nvSpPr>
      <dsp:spPr>
        <a:xfrm>
          <a:off x="5386107" y="500366"/>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9957A6-5895-4988-86AF-78111E5F0285}">
      <dsp:nvSpPr>
        <dsp:cNvPr id="0" name=""/>
        <dsp:cNvSpPr/>
      </dsp:nvSpPr>
      <dsp:spPr>
        <a:xfrm>
          <a:off x="6657857" y="234438"/>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What times of the day are most impacted by the delay?: 11am followed by 3 pm</a:t>
          </a:r>
        </a:p>
      </dsp:txBody>
      <dsp:txXfrm>
        <a:off x="6657857" y="234438"/>
        <a:ext cx="2984904" cy="1266322"/>
      </dsp:txXfrm>
    </dsp:sp>
    <dsp:sp modelId="{C63EAFE3-1C84-4F5D-8D62-180CDCAA6831}">
      <dsp:nvSpPr>
        <dsp:cNvPr id="0" name=""/>
        <dsp:cNvSpPr/>
      </dsp:nvSpPr>
      <dsp:spPr>
        <a:xfrm>
          <a:off x="77500" y="2115530"/>
          <a:ext cx="1266322" cy="126632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0B8B3-4EAA-4516-A485-66A8F19F2C25}">
      <dsp:nvSpPr>
        <dsp:cNvPr id="0" name=""/>
        <dsp:cNvSpPr/>
      </dsp:nvSpPr>
      <dsp:spPr>
        <a:xfrm>
          <a:off x="343428" y="2381458"/>
          <a:ext cx="734467" cy="734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4FBFEB-E79E-43C9-A2DC-BF02E4BC2FE5}">
      <dsp:nvSpPr>
        <dsp:cNvPr id="0" name=""/>
        <dsp:cNvSpPr/>
      </dsp:nvSpPr>
      <dsp:spPr>
        <a:xfrm>
          <a:off x="1615178" y="2115530"/>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 Is there any relationship between the time and the date for the delay?: no correlation</a:t>
          </a:r>
        </a:p>
      </dsp:txBody>
      <dsp:txXfrm>
        <a:off x="1615178" y="2115530"/>
        <a:ext cx="2984904" cy="1266322"/>
      </dsp:txXfrm>
    </dsp:sp>
    <dsp:sp modelId="{E1C42517-B01B-436B-BBC3-09F2457F67D5}">
      <dsp:nvSpPr>
        <dsp:cNvPr id="0" name=""/>
        <dsp:cNvSpPr/>
      </dsp:nvSpPr>
      <dsp:spPr>
        <a:xfrm>
          <a:off x="5120179" y="2115530"/>
          <a:ext cx="1266322" cy="126632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19D896-5F45-4C98-A1A2-7CB4F7F303C7}">
      <dsp:nvSpPr>
        <dsp:cNvPr id="0" name=""/>
        <dsp:cNvSpPr/>
      </dsp:nvSpPr>
      <dsp:spPr>
        <a:xfrm>
          <a:off x="5386107" y="2381458"/>
          <a:ext cx="734467" cy="7344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C2D5C3-37E2-4AB2-8D69-D94AFA15D83C}">
      <dsp:nvSpPr>
        <dsp:cNvPr id="0" name=""/>
        <dsp:cNvSpPr/>
      </dsp:nvSpPr>
      <dsp:spPr>
        <a:xfrm>
          <a:off x="6657857" y="2115530"/>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Which lines, routes and stations were impacted the most because of the delay?: </a:t>
          </a:r>
          <a:r>
            <a:rPr lang="en-CA" sz="1800" kern="1200" dirty="0"/>
            <a:t>Bloor, Dundas, Finch, Kennedy and Union.</a:t>
          </a:r>
          <a:endParaRPr lang="en-US" sz="1800" kern="1200" dirty="0"/>
        </a:p>
      </dsp:txBody>
      <dsp:txXfrm>
        <a:off x="6657857" y="2115530"/>
        <a:ext cx="2984904" cy="12663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7FEA1-255D-4329-A8EA-6F3ACB8CCBF0}">
      <dsp:nvSpPr>
        <dsp:cNvPr id="0" name=""/>
        <dsp:cNvSpPr/>
      </dsp:nvSpPr>
      <dsp:spPr>
        <a:xfrm>
          <a:off x="0" y="491"/>
          <a:ext cx="9720072" cy="1149250"/>
        </a:xfrm>
        <a:prstGeom prst="roundRect">
          <a:avLst>
            <a:gd name="adj" fmla="val 10000"/>
          </a:avLst>
        </a:prstGeom>
        <a:solidFill>
          <a:srgbClr val="D15A5A"/>
        </a:solidFill>
        <a:ln>
          <a:noFill/>
        </a:ln>
        <a:effectLst/>
      </dsp:spPr>
      <dsp:style>
        <a:lnRef idx="0">
          <a:scrgbClr r="0" g="0" b="0"/>
        </a:lnRef>
        <a:fillRef idx="1">
          <a:scrgbClr r="0" g="0" b="0"/>
        </a:fillRef>
        <a:effectRef idx="0">
          <a:scrgbClr r="0" g="0" b="0"/>
        </a:effectRef>
        <a:fontRef idx="minor"/>
      </dsp:style>
    </dsp:sp>
    <dsp:sp modelId="{09D3BF15-F073-413B-9998-EE62C0887161}">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90C970-7AF4-4D41-9CA6-2D47525F8A0A}">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933450">
            <a:lnSpc>
              <a:spcPct val="100000"/>
            </a:lnSpc>
            <a:spcBef>
              <a:spcPct val="0"/>
            </a:spcBef>
            <a:spcAft>
              <a:spcPct val="35000"/>
            </a:spcAft>
            <a:buNone/>
          </a:pPr>
          <a:r>
            <a:rPr lang="en-US" sz="2100" kern="1200" dirty="0"/>
            <a:t>The most notable delays are out of TTC controls but the analytical finding such as mechanical and or diversion are the most contributing factor for delays. </a:t>
          </a:r>
        </a:p>
      </dsp:txBody>
      <dsp:txXfrm>
        <a:off x="1327384" y="491"/>
        <a:ext cx="8392688" cy="1149250"/>
      </dsp:txXfrm>
    </dsp:sp>
    <dsp:sp modelId="{8004397E-1F01-4DEF-8FF6-FF09860971E3}">
      <dsp:nvSpPr>
        <dsp:cNvPr id="0" name=""/>
        <dsp:cNvSpPr/>
      </dsp:nvSpPr>
      <dsp:spPr>
        <a:xfrm>
          <a:off x="0" y="1437054"/>
          <a:ext cx="9720072" cy="1149250"/>
        </a:xfrm>
        <a:prstGeom prst="roundRect">
          <a:avLst>
            <a:gd name="adj" fmla="val 10000"/>
          </a:avLst>
        </a:prstGeom>
        <a:solidFill>
          <a:srgbClr val="D15A5A"/>
        </a:solidFill>
        <a:ln>
          <a:noFill/>
        </a:ln>
        <a:effectLst/>
      </dsp:spPr>
      <dsp:style>
        <a:lnRef idx="0">
          <a:scrgbClr r="0" g="0" b="0"/>
        </a:lnRef>
        <a:fillRef idx="1">
          <a:scrgbClr r="0" g="0" b="0"/>
        </a:fillRef>
        <a:effectRef idx="0">
          <a:scrgbClr r="0" g="0" b="0"/>
        </a:effectRef>
        <a:fontRef idx="minor"/>
      </dsp:style>
    </dsp:sp>
    <dsp:sp modelId="{515044E0-3DA8-4E56-AF40-AF528BFFB133}">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5146D1-657F-4EED-92BB-44E6F4A62C0C}">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933450">
            <a:lnSpc>
              <a:spcPct val="100000"/>
            </a:lnSpc>
            <a:spcBef>
              <a:spcPct val="0"/>
            </a:spcBef>
            <a:spcAft>
              <a:spcPct val="35000"/>
            </a:spcAft>
            <a:buNone/>
          </a:pPr>
          <a:r>
            <a:rPr lang="en-US" sz="2100" kern="1200"/>
            <a:t>Incidents such as unauthorized personnel on the tracks could be something TTC can consider taking control of by installing platform screen doors ‘</a:t>
          </a:r>
        </a:p>
      </dsp:txBody>
      <dsp:txXfrm>
        <a:off x="1327384" y="1437054"/>
        <a:ext cx="8392688" cy="1149250"/>
      </dsp:txXfrm>
    </dsp:sp>
    <dsp:sp modelId="{4249D214-D341-4F25-A972-6A4171B3D187}">
      <dsp:nvSpPr>
        <dsp:cNvPr id="0" name=""/>
        <dsp:cNvSpPr/>
      </dsp:nvSpPr>
      <dsp:spPr>
        <a:xfrm>
          <a:off x="0" y="2873618"/>
          <a:ext cx="9720072" cy="1149250"/>
        </a:xfrm>
        <a:prstGeom prst="roundRect">
          <a:avLst>
            <a:gd name="adj" fmla="val 10000"/>
          </a:avLst>
        </a:prstGeom>
        <a:solidFill>
          <a:srgbClr val="D15A5A"/>
        </a:solidFill>
        <a:ln>
          <a:noFill/>
        </a:ln>
        <a:effectLst/>
      </dsp:spPr>
      <dsp:style>
        <a:lnRef idx="0">
          <a:scrgbClr r="0" g="0" b="0"/>
        </a:lnRef>
        <a:fillRef idx="1">
          <a:scrgbClr r="0" g="0" b="0"/>
        </a:fillRef>
        <a:effectRef idx="0">
          <a:scrgbClr r="0" g="0" b="0"/>
        </a:effectRef>
        <a:fontRef idx="minor"/>
      </dsp:style>
    </dsp:sp>
    <dsp:sp modelId="{BEE59BC3-D489-4D49-A48A-04213B974949}">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3C3E26-4FB4-42EC-95F1-EB8546148CEB}">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933450">
            <a:lnSpc>
              <a:spcPct val="100000"/>
            </a:lnSpc>
            <a:spcBef>
              <a:spcPct val="0"/>
            </a:spcBef>
            <a:spcAft>
              <a:spcPct val="35000"/>
            </a:spcAft>
            <a:buNone/>
          </a:pPr>
          <a:r>
            <a:rPr lang="en-US" sz="2100" kern="1200" dirty="0"/>
            <a:t>Incidents like medical emergency and or emergency buttons can be followed with proper precautions and guidelines.</a:t>
          </a:r>
        </a:p>
      </dsp:txBody>
      <dsp:txXfrm>
        <a:off x="1327384" y="2873618"/>
        <a:ext cx="8392688"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402A5-1999-DD4D-AFAB-8950837CD64B}" type="datetimeFigureOut">
              <a:rPr lang="en-US" smtClean="0"/>
              <a:t>7/18/23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0D4B7-BF16-4049-99D9-6660527BF9D4}" type="slidenum">
              <a:rPr lang="en-US" smtClean="0"/>
              <a:t>‹#›</a:t>
            </a:fld>
            <a:endParaRPr lang="en-US"/>
          </a:p>
        </p:txBody>
      </p:sp>
    </p:spTree>
    <p:extLst>
      <p:ext uri="{BB962C8B-B14F-4D97-AF65-F5344CB8AC3E}">
        <p14:creationId xmlns:p14="http://schemas.microsoft.com/office/powerpoint/2010/main" val="340550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per riders </a:t>
            </a:r>
          </a:p>
          <a:p>
            <a:r>
              <a:rPr lang="en-US" dirty="0"/>
              <a:t>incidents per routes</a:t>
            </a:r>
          </a:p>
          <a:p>
            <a:r>
              <a:rPr lang="en-US" dirty="0"/>
              <a:t>charts: delays and station? Name of station sort the top 10</a:t>
            </a:r>
          </a:p>
          <a:p>
            <a:r>
              <a:rPr lang="en-US" dirty="0"/>
              <a:t>traffic data</a:t>
            </a:r>
          </a:p>
          <a:p>
            <a:r>
              <a:rPr lang="en-US" dirty="0"/>
              <a:t>visual analysis- cluster of roads and </a:t>
            </a:r>
            <a:r>
              <a:rPr lang="en-US" dirty="0" err="1"/>
              <a:t>neighbourhood</a:t>
            </a:r>
            <a:endParaRPr lang="en-US" dirty="0"/>
          </a:p>
          <a:p>
            <a:endParaRPr lang="en-US" dirty="0"/>
          </a:p>
        </p:txBody>
      </p:sp>
      <p:sp>
        <p:nvSpPr>
          <p:cNvPr id="4" name="Slide Number Placeholder 3"/>
          <p:cNvSpPr>
            <a:spLocks noGrp="1"/>
          </p:cNvSpPr>
          <p:nvPr>
            <p:ph type="sldNum" sz="quarter" idx="5"/>
          </p:nvPr>
        </p:nvSpPr>
        <p:spPr/>
        <p:txBody>
          <a:bodyPr/>
          <a:lstStyle/>
          <a:p>
            <a:fld id="{8D30D4B7-BF16-4049-99D9-6660527BF9D4}" type="slidenum">
              <a:rPr lang="en-US" smtClean="0"/>
              <a:t>22</a:t>
            </a:fld>
            <a:endParaRPr lang="en-US"/>
          </a:p>
        </p:txBody>
      </p:sp>
    </p:spTree>
    <p:extLst>
      <p:ext uri="{BB962C8B-B14F-4D97-AF65-F5344CB8AC3E}">
        <p14:creationId xmlns:p14="http://schemas.microsoft.com/office/powerpoint/2010/main" val="255922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38BF7FF-5A14-1C4B-A13E-C945479F312B}" type="datetime1">
              <a:rPr lang="en-CA" smtClean="0"/>
              <a:t>2023-07-18</a:t>
            </a:fld>
            <a:endParaRPr lang="en-US" dirty="0"/>
          </a:p>
        </p:txBody>
      </p:sp>
      <p:sp>
        <p:nvSpPr>
          <p:cNvPr id="5" name="Footer Placeholder 4"/>
          <p:cNvSpPr>
            <a:spLocks noGrp="1"/>
          </p:cNvSpPr>
          <p:nvPr>
            <p:ph type="ftr" sz="quarter" idx="11"/>
          </p:nvPr>
        </p:nvSpPr>
        <p:spPr/>
        <p:txBody>
          <a:bodyPr/>
          <a:lstStyle/>
          <a:p>
            <a:r>
              <a:rPr lang="en-US"/>
              <a:t>TTC DELAYS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3E07D0-3616-6A44-B90A-049349079437}" type="datetime1">
              <a:rPr lang="en-CA" smtClean="0"/>
              <a:t>2023-07-18</a:t>
            </a:fld>
            <a:endParaRPr lang="en-US" dirty="0"/>
          </a:p>
        </p:txBody>
      </p:sp>
      <p:sp>
        <p:nvSpPr>
          <p:cNvPr id="5" name="Footer Placeholder 4"/>
          <p:cNvSpPr>
            <a:spLocks noGrp="1"/>
          </p:cNvSpPr>
          <p:nvPr>
            <p:ph type="ftr" sz="quarter" idx="11"/>
          </p:nvPr>
        </p:nvSpPr>
        <p:spPr/>
        <p:txBody>
          <a:bodyPr/>
          <a:lstStyle/>
          <a:p>
            <a:r>
              <a:rPr lang="en-US"/>
              <a:t>TTC DELAYS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3DF328-5F33-8D41-A0BF-BDF54FDE2874}" type="datetime1">
              <a:rPr lang="en-CA" smtClean="0"/>
              <a:t>2023-07-18</a:t>
            </a:fld>
            <a:endParaRPr lang="en-US" dirty="0"/>
          </a:p>
        </p:txBody>
      </p:sp>
      <p:sp>
        <p:nvSpPr>
          <p:cNvPr id="5" name="Footer Placeholder 4"/>
          <p:cNvSpPr>
            <a:spLocks noGrp="1"/>
          </p:cNvSpPr>
          <p:nvPr>
            <p:ph type="ftr" sz="quarter" idx="11"/>
          </p:nvPr>
        </p:nvSpPr>
        <p:spPr/>
        <p:txBody>
          <a:bodyPr/>
          <a:lstStyle/>
          <a:p>
            <a:r>
              <a:rPr lang="en-US"/>
              <a:t>TTC DELAYS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E9DF4-20F1-FD41-B4C1-99FAE343C8D6}" type="datetime1">
              <a:rPr lang="en-CA" smtClean="0"/>
              <a:t>2023-07-18</a:t>
            </a:fld>
            <a:endParaRPr lang="en-US" dirty="0"/>
          </a:p>
        </p:txBody>
      </p:sp>
      <p:sp>
        <p:nvSpPr>
          <p:cNvPr id="5" name="Footer Placeholder 4"/>
          <p:cNvSpPr>
            <a:spLocks noGrp="1"/>
          </p:cNvSpPr>
          <p:nvPr>
            <p:ph type="ftr" sz="quarter" idx="11"/>
          </p:nvPr>
        </p:nvSpPr>
        <p:spPr/>
        <p:txBody>
          <a:bodyPr/>
          <a:lstStyle/>
          <a:p>
            <a:r>
              <a:rPr lang="en-US"/>
              <a:t>TTC DELAYS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069E85-532B-0F40-B5C2-95875231F1BE}" type="datetime1">
              <a:rPr lang="en-CA" smtClean="0"/>
              <a:t>2023-07-18</a:t>
            </a:fld>
            <a:endParaRPr lang="en-US" dirty="0"/>
          </a:p>
        </p:txBody>
      </p:sp>
      <p:sp>
        <p:nvSpPr>
          <p:cNvPr id="5" name="Footer Placeholder 4"/>
          <p:cNvSpPr>
            <a:spLocks noGrp="1"/>
          </p:cNvSpPr>
          <p:nvPr>
            <p:ph type="ftr" sz="quarter" idx="11"/>
          </p:nvPr>
        </p:nvSpPr>
        <p:spPr/>
        <p:txBody>
          <a:bodyPr/>
          <a:lstStyle/>
          <a:p>
            <a:r>
              <a:rPr lang="en-US"/>
              <a:t>TTC DELAYS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4C4DC2-B573-A040-87EC-0EB9C83D58A2}" type="datetime1">
              <a:rPr lang="en-CA" smtClean="0"/>
              <a:t>2023-07-18</a:t>
            </a:fld>
            <a:endParaRPr lang="en-US" dirty="0"/>
          </a:p>
        </p:txBody>
      </p:sp>
      <p:sp>
        <p:nvSpPr>
          <p:cNvPr id="6" name="Footer Placeholder 5"/>
          <p:cNvSpPr>
            <a:spLocks noGrp="1"/>
          </p:cNvSpPr>
          <p:nvPr>
            <p:ph type="ftr" sz="quarter" idx="11"/>
          </p:nvPr>
        </p:nvSpPr>
        <p:spPr/>
        <p:txBody>
          <a:bodyPr/>
          <a:lstStyle/>
          <a:p>
            <a:r>
              <a:rPr lang="en-US"/>
              <a:t>TTC DELAYS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3B5D9A-848B-EB46-BF3A-59F6031B0DE7}" type="datetime1">
              <a:rPr lang="en-CA" smtClean="0"/>
              <a:t>2023-07-18</a:t>
            </a:fld>
            <a:endParaRPr lang="en-US" dirty="0"/>
          </a:p>
        </p:txBody>
      </p:sp>
      <p:sp>
        <p:nvSpPr>
          <p:cNvPr id="8" name="Footer Placeholder 7"/>
          <p:cNvSpPr>
            <a:spLocks noGrp="1"/>
          </p:cNvSpPr>
          <p:nvPr>
            <p:ph type="ftr" sz="quarter" idx="11"/>
          </p:nvPr>
        </p:nvSpPr>
        <p:spPr/>
        <p:txBody>
          <a:bodyPr/>
          <a:lstStyle/>
          <a:p>
            <a:r>
              <a:rPr lang="en-US"/>
              <a:t>TTC DELAYS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B57E3C-AB25-0D4C-8961-5FBC777C41E8}" type="datetime1">
              <a:rPr lang="en-CA" smtClean="0"/>
              <a:t>2023-07-18</a:t>
            </a:fld>
            <a:endParaRPr lang="en-US" dirty="0"/>
          </a:p>
        </p:txBody>
      </p:sp>
      <p:sp>
        <p:nvSpPr>
          <p:cNvPr id="4" name="Footer Placeholder 3"/>
          <p:cNvSpPr>
            <a:spLocks noGrp="1"/>
          </p:cNvSpPr>
          <p:nvPr>
            <p:ph type="ftr" sz="quarter" idx="11"/>
          </p:nvPr>
        </p:nvSpPr>
        <p:spPr/>
        <p:txBody>
          <a:bodyPr/>
          <a:lstStyle/>
          <a:p>
            <a:r>
              <a:rPr lang="en-US"/>
              <a:t>TTC DELAYS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E322AF-8EE8-0E47-83C8-311379547CC4}" type="datetime1">
              <a:rPr lang="en-CA" smtClean="0"/>
              <a:t>2023-07-18</a:t>
            </a:fld>
            <a:endParaRPr lang="en-US" dirty="0"/>
          </a:p>
        </p:txBody>
      </p:sp>
      <p:sp>
        <p:nvSpPr>
          <p:cNvPr id="3" name="Footer Placeholder 2"/>
          <p:cNvSpPr>
            <a:spLocks noGrp="1"/>
          </p:cNvSpPr>
          <p:nvPr>
            <p:ph type="ftr" sz="quarter" idx="11"/>
          </p:nvPr>
        </p:nvSpPr>
        <p:spPr/>
        <p:txBody>
          <a:bodyPr/>
          <a:lstStyle/>
          <a:p>
            <a:r>
              <a:rPr lang="en-US"/>
              <a:t>TTC DELAYS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7B605-3357-AE44-878B-685FEEC822DB}" type="datetime1">
              <a:rPr lang="en-CA" smtClean="0"/>
              <a:t>2023-07-18</a:t>
            </a:fld>
            <a:endParaRPr lang="en-US" dirty="0"/>
          </a:p>
        </p:txBody>
      </p:sp>
      <p:sp>
        <p:nvSpPr>
          <p:cNvPr id="6" name="Footer Placeholder 5"/>
          <p:cNvSpPr>
            <a:spLocks noGrp="1"/>
          </p:cNvSpPr>
          <p:nvPr>
            <p:ph type="ftr" sz="quarter" idx="11"/>
          </p:nvPr>
        </p:nvSpPr>
        <p:spPr/>
        <p:txBody>
          <a:bodyPr/>
          <a:lstStyle/>
          <a:p>
            <a:r>
              <a:rPr lang="en-US"/>
              <a:t>TTC DELAYS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ABD3-A6E3-AC4C-B5D7-51584CF7777D}" type="datetime1">
              <a:rPr lang="en-CA" smtClean="0"/>
              <a:t>2023-07-18</a:t>
            </a:fld>
            <a:endParaRPr lang="en-US" dirty="0"/>
          </a:p>
        </p:txBody>
      </p:sp>
      <p:sp>
        <p:nvSpPr>
          <p:cNvPr id="6" name="Footer Placeholder 5"/>
          <p:cNvSpPr>
            <a:spLocks noGrp="1"/>
          </p:cNvSpPr>
          <p:nvPr>
            <p:ph type="ftr" sz="quarter" idx="11"/>
          </p:nvPr>
        </p:nvSpPr>
        <p:spPr/>
        <p:txBody>
          <a:bodyPr/>
          <a:lstStyle/>
          <a:p>
            <a:r>
              <a:rPr lang="en-US"/>
              <a:t>TTC DELAYS</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A40B469-C7D4-0041-B7CF-4D73F835F25D}" type="datetime1">
              <a:rPr lang="en-CA" smtClean="0"/>
              <a:t>2023-07-18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TTC DELAYS</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8.jpeg"/><Relationship Id="rId7" Type="http://schemas.openxmlformats.org/officeDocument/2006/relationships/diagramColors" Target="../diagrams/colors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ign with text on it&#10;&#10;Description automatically generated">
            <a:extLst>
              <a:ext uri="{FF2B5EF4-FFF2-40B4-BE49-F238E27FC236}">
                <a16:creationId xmlns:a16="http://schemas.microsoft.com/office/drawing/2014/main" id="{010CD366-BE13-4E8C-0DD4-50628022225F}"/>
              </a:ext>
            </a:extLst>
          </p:cNvPr>
          <p:cNvPicPr>
            <a:picLocks noChangeAspect="1"/>
          </p:cNvPicPr>
          <p:nvPr/>
        </p:nvPicPr>
        <p:blipFill rotWithShape="1">
          <a:blip r:embed="rId2"/>
          <a:srcRect t="15730"/>
          <a:stretch/>
        </p:blipFill>
        <p:spPr>
          <a:xfrm>
            <a:off x="-3254" y="0"/>
            <a:ext cx="12191980" cy="6858000"/>
          </a:xfrm>
          <a:prstGeom prst="rect">
            <a:avLst/>
          </a:prstGeom>
        </p:spPr>
      </p:pic>
      <p:sp>
        <p:nvSpPr>
          <p:cNvPr id="37" name="Rectangle 32">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3841D-0740-6E59-F395-DE4F9DDB5AA7}"/>
              </a:ext>
            </a:extLst>
          </p:cNvPr>
          <p:cNvSpPr>
            <a:spLocks noGrp="1"/>
          </p:cNvSpPr>
          <p:nvPr>
            <p:ph type="ctrTitle"/>
          </p:nvPr>
        </p:nvSpPr>
        <p:spPr>
          <a:xfrm>
            <a:off x="423154" y="2406123"/>
            <a:ext cx="3214307" cy="2901694"/>
          </a:xfrm>
        </p:spPr>
        <p:txBody>
          <a:bodyPr anchor="b">
            <a:normAutofit/>
          </a:bodyPr>
          <a:lstStyle/>
          <a:p>
            <a:r>
              <a:rPr lang="en-US" sz="4000" dirty="0" err="1">
                <a:solidFill>
                  <a:schemeClr val="bg1"/>
                </a:solidFill>
              </a:rPr>
              <a:t>Ttc</a:t>
            </a:r>
            <a:r>
              <a:rPr lang="en-US" sz="4000" dirty="0">
                <a:solidFill>
                  <a:schemeClr val="bg1"/>
                </a:solidFill>
              </a:rPr>
              <a:t> delays</a:t>
            </a:r>
          </a:p>
        </p:txBody>
      </p:sp>
      <p:sp>
        <p:nvSpPr>
          <p:cNvPr id="3" name="Subtitle 2">
            <a:extLst>
              <a:ext uri="{FF2B5EF4-FFF2-40B4-BE49-F238E27FC236}">
                <a16:creationId xmlns:a16="http://schemas.microsoft.com/office/drawing/2014/main" id="{4BD6F358-B99D-9151-07C2-FD226F357139}"/>
              </a:ext>
            </a:extLst>
          </p:cNvPr>
          <p:cNvSpPr>
            <a:spLocks noGrp="1"/>
          </p:cNvSpPr>
          <p:nvPr>
            <p:ph type="subTitle" idx="1"/>
          </p:nvPr>
        </p:nvSpPr>
        <p:spPr>
          <a:xfrm>
            <a:off x="423154" y="1466088"/>
            <a:ext cx="3856239" cy="3715511"/>
          </a:xfrm>
        </p:spPr>
        <p:txBody>
          <a:bodyPr anchor="t">
            <a:normAutofit/>
          </a:bodyPr>
          <a:lstStyle/>
          <a:p>
            <a:pPr algn="r">
              <a:lnSpc>
                <a:spcPct val="90000"/>
              </a:lnSpc>
            </a:pPr>
            <a:r>
              <a:rPr lang="en-US" sz="1600" dirty="0">
                <a:solidFill>
                  <a:srgbClr val="FFFFFF"/>
                </a:solidFill>
              </a:rPr>
              <a:t>Presented by: Tejshwi </a:t>
            </a:r>
            <a:r>
              <a:rPr lang="en-US" sz="1600" dirty="0" err="1">
                <a:solidFill>
                  <a:srgbClr val="FFFFFF"/>
                </a:solidFill>
              </a:rPr>
              <a:t>Nakarmi</a:t>
            </a:r>
            <a:r>
              <a:rPr lang="en-US" sz="1600" dirty="0">
                <a:solidFill>
                  <a:srgbClr val="FFFFFF"/>
                </a:solidFill>
              </a:rPr>
              <a:t>, Jason Feng, </a:t>
            </a:r>
            <a:r>
              <a:rPr lang="en-US" sz="1600" dirty="0" err="1">
                <a:solidFill>
                  <a:srgbClr val="FFFFFF"/>
                </a:solidFill>
              </a:rPr>
              <a:t>Khandker</a:t>
            </a:r>
            <a:r>
              <a:rPr lang="en-US" sz="1600" dirty="0">
                <a:solidFill>
                  <a:srgbClr val="FFFFFF"/>
                </a:solidFill>
              </a:rPr>
              <a:t> (</a:t>
            </a:r>
            <a:r>
              <a:rPr lang="en-US" sz="1600" dirty="0" err="1">
                <a:solidFill>
                  <a:srgbClr val="FFFFFF"/>
                </a:solidFill>
              </a:rPr>
              <a:t>Faim</a:t>
            </a:r>
            <a:r>
              <a:rPr lang="en-US" sz="1600" dirty="0">
                <a:solidFill>
                  <a:srgbClr val="FFFFFF"/>
                </a:solidFill>
              </a:rPr>
              <a:t>) </a:t>
            </a:r>
            <a:r>
              <a:rPr lang="en-US" sz="1600" dirty="0" err="1">
                <a:solidFill>
                  <a:srgbClr val="FFFFFF"/>
                </a:solidFill>
              </a:rPr>
              <a:t>Husssain</a:t>
            </a:r>
            <a:endParaRPr lang="en-US" sz="1600" dirty="0">
              <a:solidFill>
                <a:srgbClr val="FFFFFF"/>
              </a:solidFill>
            </a:endParaRPr>
          </a:p>
          <a:p>
            <a:pPr algn="r">
              <a:lnSpc>
                <a:spcPct val="90000"/>
              </a:lnSpc>
            </a:pPr>
            <a:endParaRPr lang="en-US" sz="1600" dirty="0">
              <a:solidFill>
                <a:srgbClr val="FFFFFF"/>
              </a:solidFill>
            </a:endParaRPr>
          </a:p>
          <a:p>
            <a:pPr algn="r">
              <a:lnSpc>
                <a:spcPct val="90000"/>
              </a:lnSpc>
            </a:pPr>
            <a:r>
              <a:rPr lang="en-US" sz="1600" dirty="0" err="1">
                <a:solidFill>
                  <a:srgbClr val="FFFFFF"/>
                </a:solidFill>
              </a:rPr>
              <a:t>Brainstation</a:t>
            </a:r>
            <a:r>
              <a:rPr lang="en-US" sz="1600" dirty="0">
                <a:solidFill>
                  <a:srgbClr val="FFFFFF"/>
                </a:solidFill>
              </a:rPr>
              <a:t> Team </a:t>
            </a:r>
          </a:p>
          <a:p>
            <a:pPr algn="r">
              <a:lnSpc>
                <a:spcPct val="90000"/>
              </a:lnSpc>
            </a:pPr>
            <a:r>
              <a:rPr lang="en-US" sz="1600" dirty="0">
                <a:solidFill>
                  <a:srgbClr val="FFFFFF"/>
                </a:solidFill>
              </a:rPr>
              <a:t>Toronto Campus</a:t>
            </a:r>
          </a:p>
          <a:p>
            <a:pPr algn="r">
              <a:lnSpc>
                <a:spcPct val="90000"/>
              </a:lnSpc>
            </a:pPr>
            <a:r>
              <a:rPr lang="en-US" sz="1600" dirty="0">
                <a:solidFill>
                  <a:srgbClr val="FFFFFF"/>
                </a:solidFill>
              </a:rPr>
              <a:t>Final Project</a:t>
            </a:r>
          </a:p>
        </p:txBody>
      </p:sp>
      <p:cxnSp>
        <p:nvCxnSpPr>
          <p:cNvPr id="35" name="Straight Connector 34">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5829" y="4508519"/>
            <a:ext cx="2926080" cy="0"/>
          </a:xfrm>
          <a:prstGeom prst="line">
            <a:avLst/>
          </a:prstGeom>
          <a:ln w="19050">
            <a:solidFill>
              <a:srgbClr val="FFA81D"/>
            </a:solidFill>
          </a:ln>
        </p:spPr>
        <p:style>
          <a:lnRef idx="1">
            <a:schemeClr val="accent1"/>
          </a:lnRef>
          <a:fillRef idx="0">
            <a:schemeClr val="accent1"/>
          </a:fillRef>
          <a:effectRef idx="0">
            <a:schemeClr val="accent1"/>
          </a:effectRef>
          <a:fontRef idx="minor">
            <a:schemeClr val="tx1"/>
          </a:fontRef>
        </p:style>
      </p:cxnSp>
      <p:pic>
        <p:nvPicPr>
          <p:cNvPr id="20" name="Picture 19" descr="A close up of a sign&#10;&#10;Description automatically generated">
            <a:extLst>
              <a:ext uri="{FF2B5EF4-FFF2-40B4-BE49-F238E27FC236}">
                <a16:creationId xmlns:a16="http://schemas.microsoft.com/office/drawing/2014/main" id="{C1A5040F-479C-002E-BA57-E15314AAD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680" y="3270579"/>
            <a:ext cx="1688432" cy="1688432"/>
          </a:xfrm>
          <a:prstGeom prst="rect">
            <a:avLst/>
          </a:prstGeom>
        </p:spPr>
      </p:pic>
    </p:spTree>
    <p:extLst>
      <p:ext uri="{BB962C8B-B14F-4D97-AF65-F5344CB8AC3E}">
        <p14:creationId xmlns:p14="http://schemas.microsoft.com/office/powerpoint/2010/main" val="934381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C9A5-BDC3-A1DA-E1DA-B8AF1833E1C4}"/>
              </a:ext>
            </a:extLst>
          </p:cNvPr>
          <p:cNvSpPr>
            <a:spLocks noGrp="1"/>
          </p:cNvSpPr>
          <p:nvPr>
            <p:ph type="title"/>
          </p:nvPr>
        </p:nvSpPr>
        <p:spPr/>
        <p:txBody>
          <a:bodyPr/>
          <a:lstStyle/>
          <a:p>
            <a:endParaRPr lang="en-US"/>
          </a:p>
        </p:txBody>
      </p:sp>
      <p:pic>
        <p:nvPicPr>
          <p:cNvPr id="5" name="Content Placeholder 4" descr="A graph of different colored bars&#10;&#10;Description automatically generated">
            <a:extLst>
              <a:ext uri="{FF2B5EF4-FFF2-40B4-BE49-F238E27FC236}">
                <a16:creationId xmlns:a16="http://schemas.microsoft.com/office/drawing/2014/main" id="{34BD94D7-9FE9-6D68-A922-83C45DA18CA1}"/>
              </a:ext>
            </a:extLst>
          </p:cNvPr>
          <p:cNvPicPr>
            <a:picLocks noGrp="1" noChangeAspect="1"/>
          </p:cNvPicPr>
          <p:nvPr>
            <p:ph idx="1"/>
          </p:nvPr>
        </p:nvPicPr>
        <p:blipFill>
          <a:blip r:embed="rId2"/>
          <a:stretch>
            <a:fillRect/>
          </a:stretch>
        </p:blipFill>
        <p:spPr>
          <a:xfrm>
            <a:off x="891683" y="732068"/>
            <a:ext cx="10746135" cy="5737930"/>
          </a:xfrm>
        </p:spPr>
      </p:pic>
      <p:sp>
        <p:nvSpPr>
          <p:cNvPr id="7" name="TextBox 6">
            <a:extLst>
              <a:ext uri="{FF2B5EF4-FFF2-40B4-BE49-F238E27FC236}">
                <a16:creationId xmlns:a16="http://schemas.microsoft.com/office/drawing/2014/main" id="{E5955362-2B52-1CF1-A5D6-DBCBAEF1B3E9}"/>
              </a:ext>
            </a:extLst>
          </p:cNvPr>
          <p:cNvSpPr txBox="1"/>
          <p:nvPr/>
        </p:nvSpPr>
        <p:spPr>
          <a:xfrm>
            <a:off x="6472719" y="780836"/>
            <a:ext cx="3206840" cy="369332"/>
          </a:xfrm>
          <a:prstGeom prst="rect">
            <a:avLst/>
          </a:prstGeom>
          <a:noFill/>
        </p:spPr>
        <p:txBody>
          <a:bodyPr wrap="none" rtlCol="0">
            <a:spAutoFit/>
          </a:bodyPr>
          <a:lstStyle/>
          <a:p>
            <a:r>
              <a:rPr lang="en-US" dirty="0"/>
              <a:t>Top 10 stations incidents by code</a:t>
            </a:r>
          </a:p>
        </p:txBody>
      </p:sp>
      <p:pic>
        <p:nvPicPr>
          <p:cNvPr id="8" name="Picture 7" descr="A close up of a sign&#10;&#10;Description automatically generated">
            <a:extLst>
              <a:ext uri="{FF2B5EF4-FFF2-40B4-BE49-F238E27FC236}">
                <a16:creationId xmlns:a16="http://schemas.microsoft.com/office/drawing/2014/main" id="{D172C7D6-3997-1791-0EDE-57845EB8D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9" name="Footer Placeholder 8">
            <a:extLst>
              <a:ext uri="{FF2B5EF4-FFF2-40B4-BE49-F238E27FC236}">
                <a16:creationId xmlns:a16="http://schemas.microsoft.com/office/drawing/2014/main" id="{B8B660AE-F54C-BAD5-44EF-D652F3942A94}"/>
              </a:ext>
            </a:extLst>
          </p:cNvPr>
          <p:cNvSpPr>
            <a:spLocks noGrp="1"/>
          </p:cNvSpPr>
          <p:nvPr>
            <p:ph type="ftr" sz="quarter" idx="11"/>
          </p:nvPr>
        </p:nvSpPr>
        <p:spPr/>
        <p:txBody>
          <a:bodyPr/>
          <a:lstStyle/>
          <a:p>
            <a:r>
              <a:rPr lang="en-US"/>
              <a:t>TTC DELAYS</a:t>
            </a:r>
            <a:endParaRPr lang="en-US" dirty="0"/>
          </a:p>
        </p:txBody>
      </p:sp>
      <p:sp>
        <p:nvSpPr>
          <p:cNvPr id="10" name="TextBox 9">
            <a:extLst>
              <a:ext uri="{FF2B5EF4-FFF2-40B4-BE49-F238E27FC236}">
                <a16:creationId xmlns:a16="http://schemas.microsoft.com/office/drawing/2014/main" id="{79CCC4FE-7E7F-639E-E9D8-2AC647B8F7C0}"/>
              </a:ext>
            </a:extLst>
          </p:cNvPr>
          <p:cNvSpPr txBox="1"/>
          <p:nvPr/>
        </p:nvSpPr>
        <p:spPr>
          <a:xfrm>
            <a:off x="6472719" y="1038133"/>
            <a:ext cx="4318085" cy="1200329"/>
          </a:xfrm>
          <a:prstGeom prst="rect">
            <a:avLst/>
          </a:prstGeom>
          <a:noFill/>
        </p:spPr>
        <p:txBody>
          <a:bodyPr wrap="square" rtlCol="0">
            <a:spAutoFit/>
          </a:bodyPr>
          <a:lstStyle/>
          <a:p>
            <a:r>
              <a:rPr lang="en-US" dirty="0"/>
              <a:t>Bloor Station, Finch Station and Kipling Station face delays due to medical emergency help being requested and accepted (MUIS)</a:t>
            </a:r>
          </a:p>
        </p:txBody>
      </p:sp>
    </p:spTree>
    <p:extLst>
      <p:ext uri="{BB962C8B-B14F-4D97-AF65-F5344CB8AC3E}">
        <p14:creationId xmlns:p14="http://schemas.microsoft.com/office/powerpoint/2010/main" val="1769587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squares&#10;&#10;Description automatically generated">
            <a:extLst>
              <a:ext uri="{FF2B5EF4-FFF2-40B4-BE49-F238E27FC236}">
                <a16:creationId xmlns:a16="http://schemas.microsoft.com/office/drawing/2014/main" id="{0ADE2D84-16A0-4E46-4EE7-762501551FAC}"/>
              </a:ext>
            </a:extLst>
          </p:cNvPr>
          <p:cNvPicPr>
            <a:picLocks noGrp="1" noChangeAspect="1"/>
          </p:cNvPicPr>
          <p:nvPr>
            <p:ph idx="1"/>
          </p:nvPr>
        </p:nvPicPr>
        <p:blipFill>
          <a:blip r:embed="rId2"/>
          <a:stretch>
            <a:fillRect/>
          </a:stretch>
        </p:blipFill>
        <p:spPr>
          <a:xfrm>
            <a:off x="828782" y="778218"/>
            <a:ext cx="9797654" cy="6055051"/>
          </a:xfrm>
        </p:spPr>
      </p:pic>
      <p:sp>
        <p:nvSpPr>
          <p:cNvPr id="6" name="TextBox 5">
            <a:extLst>
              <a:ext uri="{FF2B5EF4-FFF2-40B4-BE49-F238E27FC236}">
                <a16:creationId xmlns:a16="http://schemas.microsoft.com/office/drawing/2014/main" id="{61B700FA-7093-CE59-51F3-C371B03271A6}"/>
              </a:ext>
            </a:extLst>
          </p:cNvPr>
          <p:cNvSpPr txBox="1"/>
          <p:nvPr/>
        </p:nvSpPr>
        <p:spPr>
          <a:xfrm>
            <a:off x="9989351" y="2328415"/>
            <a:ext cx="1952090" cy="1477328"/>
          </a:xfrm>
          <a:prstGeom prst="rect">
            <a:avLst/>
          </a:prstGeom>
          <a:noFill/>
        </p:spPr>
        <p:txBody>
          <a:bodyPr wrap="square" rtlCol="0">
            <a:spAutoFit/>
          </a:bodyPr>
          <a:lstStyle/>
          <a:p>
            <a:r>
              <a:rPr lang="en-US" dirty="0"/>
              <a:t>Tuesdays seem to be the most delayed days besides Monday and Wednesday </a:t>
            </a:r>
          </a:p>
        </p:txBody>
      </p:sp>
      <p:pic>
        <p:nvPicPr>
          <p:cNvPr id="7" name="Picture 6" descr="A close up of a sign&#10;&#10;Description automatically generated">
            <a:extLst>
              <a:ext uri="{FF2B5EF4-FFF2-40B4-BE49-F238E27FC236}">
                <a16:creationId xmlns:a16="http://schemas.microsoft.com/office/drawing/2014/main" id="{CC5182C9-C044-E4FE-7137-3DA7B1559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8" name="Footer Placeholder 7">
            <a:extLst>
              <a:ext uri="{FF2B5EF4-FFF2-40B4-BE49-F238E27FC236}">
                <a16:creationId xmlns:a16="http://schemas.microsoft.com/office/drawing/2014/main" id="{86060241-EFD8-B098-F191-53A2B4EC9B8B}"/>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182393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us driving down a snowy road&#10;&#10;Description automatically generated">
            <a:extLst>
              <a:ext uri="{FF2B5EF4-FFF2-40B4-BE49-F238E27FC236}">
                <a16:creationId xmlns:a16="http://schemas.microsoft.com/office/drawing/2014/main" id="{8A84F17B-0708-97C1-5233-8C4F71962138}"/>
              </a:ext>
            </a:extLst>
          </p:cNvPr>
          <p:cNvPicPr>
            <a:picLocks noChangeAspect="1"/>
          </p:cNvPicPr>
          <p:nvPr/>
        </p:nvPicPr>
        <p:blipFill rotWithShape="1">
          <a:blip r:embed="rId2">
            <a:duotone>
              <a:schemeClr val="bg2">
                <a:shade val="45000"/>
                <a:satMod val="135000"/>
              </a:schemeClr>
              <a:prstClr val="white"/>
            </a:duotone>
            <a:alphaModFix amt="35000"/>
          </a:blip>
          <a:srcRect t="34186" b="29523"/>
          <a:stretch/>
        </p:blipFill>
        <p:spPr>
          <a:xfrm>
            <a:off x="20" y="-1"/>
            <a:ext cx="12188932" cy="6858000"/>
          </a:xfrm>
          <a:prstGeom prst="rect">
            <a:avLst/>
          </a:prstGeom>
        </p:spPr>
      </p:pic>
      <p:cxnSp>
        <p:nvCxnSpPr>
          <p:cNvPr id="23" name="Straight Connector 22">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8">
            <a:extLst>
              <a:ext uri="{FF2B5EF4-FFF2-40B4-BE49-F238E27FC236}">
                <a16:creationId xmlns:a16="http://schemas.microsoft.com/office/drawing/2014/main" id="{49230AD5-57D4-706B-32DA-722D28075A44}"/>
              </a:ext>
            </a:extLst>
          </p:cNvPr>
          <p:cNvSpPr>
            <a:spLocks noGrp="1"/>
          </p:cNvSpPr>
          <p:nvPr>
            <p:ph idx="1"/>
          </p:nvPr>
        </p:nvSpPr>
        <p:spPr>
          <a:xfrm>
            <a:off x="4971371" y="643467"/>
            <a:ext cx="6574112" cy="5571066"/>
          </a:xfrm>
        </p:spPr>
        <p:txBody>
          <a:bodyPr anchor="ctr">
            <a:normAutofit/>
          </a:bodyPr>
          <a:lstStyle/>
          <a:p>
            <a:endParaRPr lang="en-US"/>
          </a:p>
        </p:txBody>
      </p:sp>
      <p:sp>
        <p:nvSpPr>
          <p:cNvPr id="6" name="Rectangle 5">
            <a:extLst>
              <a:ext uri="{FF2B5EF4-FFF2-40B4-BE49-F238E27FC236}">
                <a16:creationId xmlns:a16="http://schemas.microsoft.com/office/drawing/2014/main" id="{4BF888DD-5ADF-A110-C445-2DB818E6BC8A}"/>
              </a:ext>
            </a:extLst>
          </p:cNvPr>
          <p:cNvSpPr/>
          <p:nvPr/>
        </p:nvSpPr>
        <p:spPr>
          <a:xfrm>
            <a:off x="189339" y="3036218"/>
            <a:ext cx="4422475"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365ED864-D0E2-7C91-D1EB-B054A400AB5D}"/>
              </a:ext>
            </a:extLst>
          </p:cNvPr>
          <p:cNvSpPr>
            <a:spLocks noGrp="1"/>
          </p:cNvSpPr>
          <p:nvPr>
            <p:ph type="title"/>
          </p:nvPr>
        </p:nvSpPr>
        <p:spPr>
          <a:xfrm>
            <a:off x="-339536" y="657322"/>
            <a:ext cx="4951350" cy="5571066"/>
          </a:xfrm>
        </p:spPr>
        <p:txBody>
          <a:bodyPr>
            <a:normAutofit/>
          </a:bodyPr>
          <a:lstStyle/>
          <a:p>
            <a:pPr algn="r"/>
            <a:r>
              <a:rPr lang="en-US" dirty="0"/>
              <a:t>TTC STREETCAR DATA</a:t>
            </a:r>
          </a:p>
        </p:txBody>
      </p:sp>
      <p:pic>
        <p:nvPicPr>
          <p:cNvPr id="10" name="Picture 9" descr="A close up of a sign&#10;&#10;Description automatically generated">
            <a:extLst>
              <a:ext uri="{FF2B5EF4-FFF2-40B4-BE49-F238E27FC236}">
                <a16:creationId xmlns:a16="http://schemas.microsoft.com/office/drawing/2014/main" id="{69F68693-94D1-BD60-3E57-1A1F1E01F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812" y="1960486"/>
            <a:ext cx="2641684" cy="2641684"/>
          </a:xfrm>
          <a:prstGeom prst="rect">
            <a:avLst/>
          </a:prstGeom>
        </p:spPr>
      </p:pic>
      <p:sp>
        <p:nvSpPr>
          <p:cNvPr id="11" name="Footer Placeholder 10">
            <a:extLst>
              <a:ext uri="{FF2B5EF4-FFF2-40B4-BE49-F238E27FC236}">
                <a16:creationId xmlns:a16="http://schemas.microsoft.com/office/drawing/2014/main" id="{7B81C6D4-FD52-99BB-1B6E-D54CCF28E2C0}"/>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10623339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graph with blue and red bars&#10;&#10;Description automatically generated">
            <a:extLst>
              <a:ext uri="{FF2B5EF4-FFF2-40B4-BE49-F238E27FC236}">
                <a16:creationId xmlns:a16="http://schemas.microsoft.com/office/drawing/2014/main" id="{590CAA5F-7560-1229-C97B-C8351543D4FE}"/>
              </a:ext>
            </a:extLst>
          </p:cNvPr>
          <p:cNvPicPr>
            <a:picLocks noGrp="1" noChangeAspect="1"/>
          </p:cNvPicPr>
          <p:nvPr>
            <p:ph idx="1"/>
          </p:nvPr>
        </p:nvPicPr>
        <p:blipFill>
          <a:blip r:embed="rId2"/>
          <a:stretch>
            <a:fillRect/>
          </a:stretch>
        </p:blipFill>
        <p:spPr>
          <a:xfrm>
            <a:off x="769168" y="677448"/>
            <a:ext cx="11284288" cy="5503103"/>
          </a:xfrm>
        </p:spPr>
      </p:pic>
      <p:sp>
        <p:nvSpPr>
          <p:cNvPr id="7" name="Left Arrow 6">
            <a:extLst>
              <a:ext uri="{FF2B5EF4-FFF2-40B4-BE49-F238E27FC236}">
                <a16:creationId xmlns:a16="http://schemas.microsoft.com/office/drawing/2014/main" id="{A473B7DB-904B-79B5-51DA-8DEBA741FAF1}"/>
              </a:ext>
            </a:extLst>
          </p:cNvPr>
          <p:cNvSpPr/>
          <p:nvPr/>
        </p:nvSpPr>
        <p:spPr>
          <a:xfrm>
            <a:off x="6149788" y="3551120"/>
            <a:ext cx="688368" cy="141270"/>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3E3295C-C575-03D9-5BD0-DB350F560F02}"/>
              </a:ext>
            </a:extLst>
          </p:cNvPr>
          <p:cNvSpPr txBox="1"/>
          <p:nvPr/>
        </p:nvSpPr>
        <p:spPr>
          <a:xfrm>
            <a:off x="8196359" y="3092226"/>
            <a:ext cx="2056005" cy="1200329"/>
          </a:xfrm>
          <a:prstGeom prst="rect">
            <a:avLst/>
          </a:prstGeom>
          <a:noFill/>
        </p:spPr>
        <p:txBody>
          <a:bodyPr wrap="square" rtlCol="0">
            <a:spAutoFit/>
          </a:bodyPr>
          <a:lstStyle/>
          <a:p>
            <a:r>
              <a:rPr lang="en-US" dirty="0"/>
              <a:t>Diversion is the severe cause for delays rather than general delay</a:t>
            </a:r>
          </a:p>
        </p:txBody>
      </p:sp>
      <p:pic>
        <p:nvPicPr>
          <p:cNvPr id="13" name="Picture 12" descr="A close up of a sign&#10;&#10;Description automatically generated">
            <a:extLst>
              <a:ext uri="{FF2B5EF4-FFF2-40B4-BE49-F238E27FC236}">
                <a16:creationId xmlns:a16="http://schemas.microsoft.com/office/drawing/2014/main" id="{AA8BBDC3-3159-0A2A-7E60-4819F2A5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14" name="Footer Placeholder 13">
            <a:extLst>
              <a:ext uri="{FF2B5EF4-FFF2-40B4-BE49-F238E27FC236}">
                <a16:creationId xmlns:a16="http://schemas.microsoft.com/office/drawing/2014/main" id="{9EB83C35-983D-9345-3D35-6D682986EEFB}"/>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3995819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graph of a graph with numbers and a bar chart&#10;&#10;Description automatically generated">
            <a:extLst>
              <a:ext uri="{FF2B5EF4-FFF2-40B4-BE49-F238E27FC236}">
                <a16:creationId xmlns:a16="http://schemas.microsoft.com/office/drawing/2014/main" id="{F32D23B8-84F5-8AF3-9388-23FC079744D9}"/>
              </a:ext>
            </a:extLst>
          </p:cNvPr>
          <p:cNvPicPr>
            <a:picLocks noGrp="1" noChangeAspect="1"/>
          </p:cNvPicPr>
          <p:nvPr>
            <p:ph idx="1"/>
          </p:nvPr>
        </p:nvPicPr>
        <p:blipFill>
          <a:blip r:embed="rId2"/>
          <a:stretch>
            <a:fillRect/>
          </a:stretch>
        </p:blipFill>
        <p:spPr>
          <a:xfrm>
            <a:off x="943869" y="749448"/>
            <a:ext cx="9607534" cy="5772651"/>
          </a:xfrm>
        </p:spPr>
      </p:pic>
      <p:sp>
        <p:nvSpPr>
          <p:cNvPr id="16" name="TextBox 15">
            <a:extLst>
              <a:ext uri="{FF2B5EF4-FFF2-40B4-BE49-F238E27FC236}">
                <a16:creationId xmlns:a16="http://schemas.microsoft.com/office/drawing/2014/main" id="{15AB7419-DF86-C268-F0BD-4CDD1A60ABAB}"/>
              </a:ext>
            </a:extLst>
          </p:cNvPr>
          <p:cNvSpPr txBox="1"/>
          <p:nvPr/>
        </p:nvSpPr>
        <p:spPr>
          <a:xfrm>
            <a:off x="9601044" y="2969231"/>
            <a:ext cx="1900719" cy="2862322"/>
          </a:xfrm>
          <a:prstGeom prst="rect">
            <a:avLst/>
          </a:prstGeom>
          <a:noFill/>
        </p:spPr>
        <p:txBody>
          <a:bodyPr wrap="square" rtlCol="0">
            <a:spAutoFit/>
          </a:bodyPr>
          <a:lstStyle/>
          <a:p>
            <a:r>
              <a:rPr lang="en-US" dirty="0"/>
              <a:t>King streetcar line (504) is the most travelled streetcar line however, due to construction on Queen streetcar line (501) delays are affected the most as of Jan to May 2023</a:t>
            </a:r>
          </a:p>
        </p:txBody>
      </p:sp>
      <p:pic>
        <p:nvPicPr>
          <p:cNvPr id="17" name="Picture 16" descr="A close up of a sign&#10;&#10;Description automatically generated">
            <a:extLst>
              <a:ext uri="{FF2B5EF4-FFF2-40B4-BE49-F238E27FC236}">
                <a16:creationId xmlns:a16="http://schemas.microsoft.com/office/drawing/2014/main" id="{C7D773F9-BF76-5BFB-3D99-108E185D1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18" name="Footer Placeholder 17">
            <a:extLst>
              <a:ext uri="{FF2B5EF4-FFF2-40B4-BE49-F238E27FC236}">
                <a16:creationId xmlns:a16="http://schemas.microsoft.com/office/drawing/2014/main" id="{B66B4E7B-D074-313D-83A8-A0583C188ADE}"/>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293019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squares&#10;&#10;Description automatically generated">
            <a:extLst>
              <a:ext uri="{FF2B5EF4-FFF2-40B4-BE49-F238E27FC236}">
                <a16:creationId xmlns:a16="http://schemas.microsoft.com/office/drawing/2014/main" id="{13C1DC55-C33F-2337-0D75-D3F6C11510C0}"/>
              </a:ext>
            </a:extLst>
          </p:cNvPr>
          <p:cNvPicPr>
            <a:picLocks noGrp="1" noChangeAspect="1"/>
          </p:cNvPicPr>
          <p:nvPr>
            <p:ph idx="1"/>
          </p:nvPr>
        </p:nvPicPr>
        <p:blipFill>
          <a:blip r:embed="rId2"/>
          <a:stretch>
            <a:fillRect/>
          </a:stretch>
        </p:blipFill>
        <p:spPr>
          <a:xfrm>
            <a:off x="862611" y="768941"/>
            <a:ext cx="9638356" cy="5791171"/>
          </a:xfrm>
        </p:spPr>
      </p:pic>
      <p:sp>
        <p:nvSpPr>
          <p:cNvPr id="6" name="TextBox 5">
            <a:extLst>
              <a:ext uri="{FF2B5EF4-FFF2-40B4-BE49-F238E27FC236}">
                <a16:creationId xmlns:a16="http://schemas.microsoft.com/office/drawing/2014/main" id="{25FC7E2D-735E-4687-A804-900D5E364B19}"/>
              </a:ext>
            </a:extLst>
          </p:cNvPr>
          <p:cNvSpPr txBox="1"/>
          <p:nvPr/>
        </p:nvSpPr>
        <p:spPr>
          <a:xfrm>
            <a:off x="9659420" y="2709264"/>
            <a:ext cx="2137025" cy="2585323"/>
          </a:xfrm>
          <a:prstGeom prst="rect">
            <a:avLst/>
          </a:prstGeom>
          <a:noFill/>
        </p:spPr>
        <p:txBody>
          <a:bodyPr wrap="square" rtlCol="0">
            <a:spAutoFit/>
          </a:bodyPr>
          <a:lstStyle/>
          <a:p>
            <a:r>
              <a:rPr lang="en-US" dirty="0"/>
              <a:t>The assumption is that rush hours are most likely to be delayed but the findings show that during after-hours (night) downtown streetcars are mostly affected. </a:t>
            </a:r>
          </a:p>
        </p:txBody>
      </p:sp>
      <p:pic>
        <p:nvPicPr>
          <p:cNvPr id="7" name="Picture 6" descr="A close up of a sign&#10;&#10;Description automatically generated">
            <a:extLst>
              <a:ext uri="{FF2B5EF4-FFF2-40B4-BE49-F238E27FC236}">
                <a16:creationId xmlns:a16="http://schemas.microsoft.com/office/drawing/2014/main" id="{D37E1781-6F0E-53D9-5163-288C64557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8" name="Footer Placeholder 7">
            <a:extLst>
              <a:ext uri="{FF2B5EF4-FFF2-40B4-BE49-F238E27FC236}">
                <a16:creationId xmlns:a16="http://schemas.microsoft.com/office/drawing/2014/main" id="{9DEE569D-3B9F-27EA-892B-CF7D8A283061}"/>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4086528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25">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29">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3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stop sign&#10;&#10;Description automatically generated">
            <a:extLst>
              <a:ext uri="{FF2B5EF4-FFF2-40B4-BE49-F238E27FC236}">
                <a16:creationId xmlns:a16="http://schemas.microsoft.com/office/drawing/2014/main" id="{66151CED-0E25-F0FA-6700-D011A5E3829A}"/>
              </a:ext>
            </a:extLst>
          </p:cNvPr>
          <p:cNvPicPr>
            <a:picLocks noChangeAspect="1"/>
          </p:cNvPicPr>
          <p:nvPr/>
        </p:nvPicPr>
        <p:blipFill rotWithShape="1">
          <a:blip r:embed="rId2"/>
          <a:srcRect t="9406" b="6324"/>
          <a:stretch/>
        </p:blipFill>
        <p:spPr>
          <a:xfrm>
            <a:off x="20" y="10"/>
            <a:ext cx="12191980" cy="6857990"/>
          </a:xfrm>
          <a:prstGeom prst="rect">
            <a:avLst/>
          </a:prstGeom>
        </p:spPr>
      </p:pic>
      <p:sp>
        <p:nvSpPr>
          <p:cNvPr id="42" name="Rectangle 33">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35">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D58B17"/>
            </a:solidFill>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11E74754-CA76-90DA-0EA3-665210D93094}"/>
              </a:ext>
            </a:extLst>
          </p:cNvPr>
          <p:cNvSpPr/>
          <p:nvPr/>
        </p:nvSpPr>
        <p:spPr>
          <a:xfrm>
            <a:off x="4309348" y="3706162"/>
            <a:ext cx="4422475"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EEB4B8C0-D00D-6B60-13AF-B935D8A459A3}"/>
              </a:ext>
            </a:extLst>
          </p:cNvPr>
          <p:cNvSpPr>
            <a:spLocks noGrp="1"/>
          </p:cNvSpPr>
          <p:nvPr>
            <p:ph type="title"/>
          </p:nvPr>
        </p:nvSpPr>
        <p:spPr>
          <a:xfrm>
            <a:off x="4309349" y="3429000"/>
            <a:ext cx="7501651" cy="1090938"/>
          </a:xfrm>
        </p:spPr>
        <p:txBody>
          <a:bodyPr vert="horz" lIns="91440" tIns="45720" rIns="91440" bIns="45720" rtlCol="0" anchor="b">
            <a:normAutofit/>
          </a:bodyPr>
          <a:lstStyle/>
          <a:p>
            <a:r>
              <a:rPr lang="en-US" kern="1200" cap="all" spc="200" baseline="0" dirty="0">
                <a:solidFill>
                  <a:srgbClr val="FFFFFF"/>
                </a:solidFill>
                <a:latin typeface="+mj-lt"/>
                <a:ea typeface="+mj-ea"/>
                <a:cs typeface="+mj-cs"/>
              </a:rPr>
              <a:t>TTC BUS DATA</a:t>
            </a:r>
          </a:p>
        </p:txBody>
      </p:sp>
      <p:pic>
        <p:nvPicPr>
          <p:cNvPr id="46" name="Picture 45" descr="A close up of a sign&#10;&#10;Description automatically generated">
            <a:extLst>
              <a:ext uri="{FF2B5EF4-FFF2-40B4-BE49-F238E27FC236}">
                <a16:creationId xmlns:a16="http://schemas.microsoft.com/office/drawing/2014/main" id="{472B6BB7-DC73-D270-C20C-673B63C00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171" y="2835544"/>
            <a:ext cx="2641684" cy="2641684"/>
          </a:xfrm>
          <a:prstGeom prst="rect">
            <a:avLst/>
          </a:prstGeom>
        </p:spPr>
      </p:pic>
      <p:sp>
        <p:nvSpPr>
          <p:cNvPr id="47" name="Footer Placeholder 46">
            <a:extLst>
              <a:ext uri="{FF2B5EF4-FFF2-40B4-BE49-F238E27FC236}">
                <a16:creationId xmlns:a16="http://schemas.microsoft.com/office/drawing/2014/main" id="{E268C5ED-4A8F-F983-D329-044F75AF5264}"/>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4149243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blue and orange chart&#10;&#10;Description automatically generated">
            <a:extLst>
              <a:ext uri="{FF2B5EF4-FFF2-40B4-BE49-F238E27FC236}">
                <a16:creationId xmlns:a16="http://schemas.microsoft.com/office/drawing/2014/main" id="{2FABEE57-89C2-1EC6-DD07-8436E38F2024}"/>
              </a:ext>
            </a:extLst>
          </p:cNvPr>
          <p:cNvPicPr>
            <a:picLocks noGrp="1" noChangeAspect="1"/>
          </p:cNvPicPr>
          <p:nvPr>
            <p:ph idx="1"/>
          </p:nvPr>
        </p:nvPicPr>
        <p:blipFill>
          <a:blip r:embed="rId2"/>
          <a:stretch>
            <a:fillRect/>
          </a:stretch>
        </p:blipFill>
        <p:spPr>
          <a:xfrm>
            <a:off x="1787251" y="625541"/>
            <a:ext cx="8891147" cy="2446071"/>
          </a:xfrm>
        </p:spPr>
      </p:pic>
      <p:pic>
        <p:nvPicPr>
          <p:cNvPr id="9" name="Picture 8" descr="A graph with numbers and a bar&#10;&#10;Description automatically generated">
            <a:extLst>
              <a:ext uri="{FF2B5EF4-FFF2-40B4-BE49-F238E27FC236}">
                <a16:creationId xmlns:a16="http://schemas.microsoft.com/office/drawing/2014/main" id="{550CA7C6-8844-423E-97DD-A6AC972A85EA}"/>
              </a:ext>
            </a:extLst>
          </p:cNvPr>
          <p:cNvPicPr>
            <a:picLocks noChangeAspect="1"/>
          </p:cNvPicPr>
          <p:nvPr/>
        </p:nvPicPr>
        <p:blipFill>
          <a:blip r:embed="rId3"/>
          <a:stretch>
            <a:fillRect/>
          </a:stretch>
        </p:blipFill>
        <p:spPr>
          <a:xfrm>
            <a:off x="3153734" y="3040448"/>
            <a:ext cx="8320835" cy="3567416"/>
          </a:xfrm>
          <a:prstGeom prst="rect">
            <a:avLst/>
          </a:prstGeom>
        </p:spPr>
      </p:pic>
      <p:sp>
        <p:nvSpPr>
          <p:cNvPr id="13" name="Left Arrow 12">
            <a:extLst>
              <a:ext uri="{FF2B5EF4-FFF2-40B4-BE49-F238E27FC236}">
                <a16:creationId xmlns:a16="http://schemas.microsoft.com/office/drawing/2014/main" id="{9A9C757D-656B-EBA4-7FD4-6C05D9D19C6B}"/>
              </a:ext>
            </a:extLst>
          </p:cNvPr>
          <p:cNvSpPr/>
          <p:nvPr/>
        </p:nvSpPr>
        <p:spPr>
          <a:xfrm>
            <a:off x="6348092" y="4684567"/>
            <a:ext cx="439467" cy="56705"/>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DB30AB4-2F87-A80C-FCA1-FCAA37DAEC46}"/>
              </a:ext>
            </a:extLst>
          </p:cNvPr>
          <p:cNvSpPr txBox="1"/>
          <p:nvPr/>
        </p:nvSpPr>
        <p:spPr>
          <a:xfrm>
            <a:off x="123095" y="1758908"/>
            <a:ext cx="1332218" cy="1077218"/>
          </a:xfrm>
          <a:prstGeom prst="rect">
            <a:avLst/>
          </a:prstGeom>
          <a:noFill/>
        </p:spPr>
        <p:txBody>
          <a:bodyPr wrap="square" rtlCol="0">
            <a:spAutoFit/>
          </a:bodyPr>
          <a:lstStyle/>
          <a:p>
            <a:r>
              <a:rPr lang="en-US" sz="1600" dirty="0"/>
              <a:t>Rush hour time delay by bus only; 4pm and 6pm </a:t>
            </a:r>
          </a:p>
        </p:txBody>
      </p:sp>
      <p:sp>
        <p:nvSpPr>
          <p:cNvPr id="16" name="Left Bracket 15">
            <a:extLst>
              <a:ext uri="{FF2B5EF4-FFF2-40B4-BE49-F238E27FC236}">
                <a16:creationId xmlns:a16="http://schemas.microsoft.com/office/drawing/2014/main" id="{175F19E9-4E71-01A1-1D1A-967D7401D221}"/>
              </a:ext>
            </a:extLst>
          </p:cNvPr>
          <p:cNvSpPr/>
          <p:nvPr/>
        </p:nvSpPr>
        <p:spPr>
          <a:xfrm>
            <a:off x="1650426" y="1455313"/>
            <a:ext cx="45719" cy="1532586"/>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 name="Right Arrow 16">
            <a:extLst>
              <a:ext uri="{FF2B5EF4-FFF2-40B4-BE49-F238E27FC236}">
                <a16:creationId xmlns:a16="http://schemas.microsoft.com/office/drawing/2014/main" id="{2B415253-EFAC-A427-1151-A8D13B0ACCE6}"/>
              </a:ext>
            </a:extLst>
          </p:cNvPr>
          <p:cNvSpPr/>
          <p:nvPr/>
        </p:nvSpPr>
        <p:spPr>
          <a:xfrm>
            <a:off x="1365161" y="2343955"/>
            <a:ext cx="180304" cy="1159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9A02BFE-CDB0-E429-D2AB-0E8DC3EA3588}"/>
              </a:ext>
            </a:extLst>
          </p:cNvPr>
          <p:cNvSpPr txBox="1"/>
          <p:nvPr/>
        </p:nvSpPr>
        <p:spPr>
          <a:xfrm>
            <a:off x="7136631" y="4519126"/>
            <a:ext cx="2845286" cy="923330"/>
          </a:xfrm>
          <a:prstGeom prst="rect">
            <a:avLst/>
          </a:prstGeom>
          <a:noFill/>
        </p:spPr>
        <p:txBody>
          <a:bodyPr wrap="square" rtlCol="0">
            <a:spAutoFit/>
          </a:bodyPr>
          <a:lstStyle/>
          <a:p>
            <a:r>
              <a:rPr lang="en-US" dirty="0"/>
              <a:t>Diversion is the main reason for bus delays besides mechanical </a:t>
            </a:r>
          </a:p>
        </p:txBody>
      </p:sp>
      <p:pic>
        <p:nvPicPr>
          <p:cNvPr id="21" name="Picture 20" descr="A close up of a sign&#10;&#10;Description automatically generated">
            <a:extLst>
              <a:ext uri="{FF2B5EF4-FFF2-40B4-BE49-F238E27FC236}">
                <a16:creationId xmlns:a16="http://schemas.microsoft.com/office/drawing/2014/main" id="{2C8652D9-406A-AC6D-F913-D707D4F19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0" y="-488719"/>
            <a:ext cx="1590805" cy="1590805"/>
          </a:xfrm>
          <a:prstGeom prst="rect">
            <a:avLst/>
          </a:prstGeom>
        </p:spPr>
      </p:pic>
      <p:sp>
        <p:nvSpPr>
          <p:cNvPr id="24" name="Footer Placeholder 23">
            <a:extLst>
              <a:ext uri="{FF2B5EF4-FFF2-40B4-BE49-F238E27FC236}">
                <a16:creationId xmlns:a16="http://schemas.microsoft.com/office/drawing/2014/main" id="{F7C90A85-4F22-113E-86E0-4622E6C18E41}"/>
              </a:ext>
            </a:extLst>
          </p:cNvPr>
          <p:cNvSpPr>
            <a:spLocks noGrp="1"/>
          </p:cNvSpPr>
          <p:nvPr>
            <p:ph type="ftr" sz="quarter" idx="11"/>
          </p:nvPr>
        </p:nvSpPr>
        <p:spPr/>
        <p:txBody>
          <a:bodyPr/>
          <a:lstStyle/>
          <a:p>
            <a:r>
              <a:rPr lang="en-US"/>
              <a:t>TTC DELAYS</a:t>
            </a:r>
            <a:endParaRPr lang="en-US" dirty="0"/>
          </a:p>
        </p:txBody>
      </p:sp>
      <p:sp>
        <p:nvSpPr>
          <p:cNvPr id="26" name="TextBox 25">
            <a:extLst>
              <a:ext uri="{FF2B5EF4-FFF2-40B4-BE49-F238E27FC236}">
                <a16:creationId xmlns:a16="http://schemas.microsoft.com/office/drawing/2014/main" id="{C508DC86-E474-149D-5EF0-63D1BB27DEBD}"/>
              </a:ext>
            </a:extLst>
          </p:cNvPr>
          <p:cNvSpPr txBox="1"/>
          <p:nvPr/>
        </p:nvSpPr>
        <p:spPr>
          <a:xfrm>
            <a:off x="78728" y="2751114"/>
            <a:ext cx="6708831" cy="2123658"/>
          </a:xfrm>
          <a:prstGeom prst="rect">
            <a:avLst/>
          </a:prstGeom>
          <a:noFill/>
        </p:spPr>
        <p:txBody>
          <a:bodyPr wrap="square">
            <a:spAutoFit/>
          </a:bodyPr>
          <a:lstStyle/>
          <a:p>
            <a:r>
              <a:rPr lang="en-CA" sz="1200" dirty="0"/>
              <a:t>Morning Rush Hour:</a:t>
            </a:r>
          </a:p>
          <a:p>
            <a:r>
              <a:rPr lang="en-CA" sz="1200" dirty="0"/>
              <a:t>6:30 AM – 10:00 AM</a:t>
            </a:r>
          </a:p>
          <a:p>
            <a:endParaRPr lang="en-CA" sz="1200" dirty="0"/>
          </a:p>
          <a:p>
            <a:r>
              <a:rPr lang="en-CA" sz="1200" dirty="0"/>
              <a:t>During the Day:</a:t>
            </a:r>
          </a:p>
          <a:p>
            <a:r>
              <a:rPr lang="en-CA" sz="1200" dirty="0"/>
              <a:t>10:00 AM – 3:30 PM</a:t>
            </a:r>
          </a:p>
          <a:p>
            <a:endParaRPr lang="en-CA" sz="1200" dirty="0"/>
          </a:p>
          <a:p>
            <a:r>
              <a:rPr lang="en-CA" sz="1200" dirty="0"/>
              <a:t>Afternoon Rush Hour:</a:t>
            </a:r>
          </a:p>
          <a:p>
            <a:r>
              <a:rPr lang="en-CA" sz="1200" dirty="0"/>
              <a:t>3:30 PM – 7:00 PM</a:t>
            </a:r>
          </a:p>
          <a:p>
            <a:endParaRPr lang="en-CA" sz="1200" dirty="0"/>
          </a:p>
          <a:p>
            <a:r>
              <a:rPr lang="en-CA" sz="1200" dirty="0"/>
              <a:t>Off Hours:</a:t>
            </a:r>
          </a:p>
          <a:p>
            <a:r>
              <a:rPr lang="en-CA" sz="1200" dirty="0"/>
              <a:t>7:00 PM – 6:30 AM</a:t>
            </a:r>
          </a:p>
        </p:txBody>
      </p:sp>
    </p:spTree>
    <p:extLst>
      <p:ext uri="{BB962C8B-B14F-4D97-AF65-F5344CB8AC3E}">
        <p14:creationId xmlns:p14="http://schemas.microsoft.com/office/powerpoint/2010/main" val="595179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Content Placeholder 18" descr="A graph of blue bars&#10;&#10;Description automatically generated">
            <a:extLst>
              <a:ext uri="{FF2B5EF4-FFF2-40B4-BE49-F238E27FC236}">
                <a16:creationId xmlns:a16="http://schemas.microsoft.com/office/drawing/2014/main" id="{788ACCF8-2757-7BA2-0428-5229AF5C4090}"/>
              </a:ext>
            </a:extLst>
          </p:cNvPr>
          <p:cNvPicPr>
            <a:picLocks noChangeAspect="1"/>
          </p:cNvPicPr>
          <p:nvPr/>
        </p:nvPicPr>
        <p:blipFill>
          <a:blip r:embed="rId2"/>
          <a:stretch>
            <a:fillRect/>
          </a:stretch>
        </p:blipFill>
        <p:spPr>
          <a:xfrm>
            <a:off x="5228094" y="1003030"/>
            <a:ext cx="6909577" cy="5406742"/>
          </a:xfrm>
          <a:prstGeom prst="rect">
            <a:avLst/>
          </a:prstGeom>
        </p:spPr>
      </p:pic>
      <p:sp>
        <p:nvSpPr>
          <p:cNvPr id="20" name="TextBox 19">
            <a:extLst>
              <a:ext uri="{FF2B5EF4-FFF2-40B4-BE49-F238E27FC236}">
                <a16:creationId xmlns:a16="http://schemas.microsoft.com/office/drawing/2014/main" id="{DEFD4193-0676-013A-51FC-2C3589800C5E}"/>
              </a:ext>
            </a:extLst>
          </p:cNvPr>
          <p:cNvSpPr txBox="1"/>
          <p:nvPr/>
        </p:nvSpPr>
        <p:spPr>
          <a:xfrm>
            <a:off x="9892144" y="2784296"/>
            <a:ext cx="2299855" cy="1477328"/>
          </a:xfrm>
          <a:prstGeom prst="rect">
            <a:avLst/>
          </a:prstGeom>
          <a:noFill/>
        </p:spPr>
        <p:txBody>
          <a:bodyPr wrap="square" rtlCol="0">
            <a:spAutoFit/>
          </a:bodyPr>
          <a:lstStyle/>
          <a:p>
            <a:r>
              <a:rPr lang="en-US" dirty="0"/>
              <a:t>In a week; Wednesday out of all the days seems to be the day the delays occurred the most </a:t>
            </a:r>
          </a:p>
        </p:txBody>
      </p:sp>
      <p:sp>
        <p:nvSpPr>
          <p:cNvPr id="21" name="Right Arrow 20">
            <a:extLst>
              <a:ext uri="{FF2B5EF4-FFF2-40B4-BE49-F238E27FC236}">
                <a16:creationId xmlns:a16="http://schemas.microsoft.com/office/drawing/2014/main" id="{66BBBAFC-43A0-29A7-ACA1-827AFAD69D03}"/>
              </a:ext>
            </a:extLst>
          </p:cNvPr>
          <p:cNvSpPr/>
          <p:nvPr/>
        </p:nvSpPr>
        <p:spPr>
          <a:xfrm>
            <a:off x="8438508" y="1899807"/>
            <a:ext cx="696686" cy="15965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2" name="Content Placeholder 4" descr="A graph of blue bars&#10;&#10;Description automatically generated">
            <a:extLst>
              <a:ext uri="{FF2B5EF4-FFF2-40B4-BE49-F238E27FC236}">
                <a16:creationId xmlns:a16="http://schemas.microsoft.com/office/drawing/2014/main" id="{117510DB-63A1-50E1-8626-5C8C3EF8E485}"/>
              </a:ext>
            </a:extLst>
          </p:cNvPr>
          <p:cNvPicPr>
            <a:picLocks noChangeAspect="1"/>
          </p:cNvPicPr>
          <p:nvPr/>
        </p:nvPicPr>
        <p:blipFill>
          <a:blip r:embed="rId3"/>
          <a:stretch>
            <a:fillRect/>
          </a:stretch>
        </p:blipFill>
        <p:spPr>
          <a:xfrm>
            <a:off x="100050" y="2466109"/>
            <a:ext cx="5207878" cy="4391891"/>
          </a:xfrm>
          <a:prstGeom prst="rect">
            <a:avLst/>
          </a:prstGeom>
        </p:spPr>
      </p:pic>
      <p:sp>
        <p:nvSpPr>
          <p:cNvPr id="24" name="Down Arrow 23">
            <a:extLst>
              <a:ext uri="{FF2B5EF4-FFF2-40B4-BE49-F238E27FC236}">
                <a16:creationId xmlns:a16="http://schemas.microsoft.com/office/drawing/2014/main" id="{10E1CC8E-860D-D6D9-AA72-72E9476D500C}"/>
              </a:ext>
            </a:extLst>
          </p:cNvPr>
          <p:cNvSpPr/>
          <p:nvPr/>
        </p:nvSpPr>
        <p:spPr>
          <a:xfrm>
            <a:off x="2906766" y="2119744"/>
            <a:ext cx="45719" cy="29094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F10578D-D8D0-086B-E37A-4F1A3B95205B}"/>
              </a:ext>
            </a:extLst>
          </p:cNvPr>
          <p:cNvSpPr txBox="1"/>
          <p:nvPr/>
        </p:nvSpPr>
        <p:spPr>
          <a:xfrm>
            <a:off x="1310721" y="1136134"/>
            <a:ext cx="3283527" cy="1200329"/>
          </a:xfrm>
          <a:prstGeom prst="rect">
            <a:avLst/>
          </a:prstGeom>
          <a:noFill/>
        </p:spPr>
        <p:txBody>
          <a:bodyPr wrap="square" rtlCol="0">
            <a:spAutoFit/>
          </a:bodyPr>
          <a:lstStyle/>
          <a:p>
            <a:r>
              <a:rPr lang="en-US" dirty="0"/>
              <a:t>Rush hour timings: 11am in the morning seems to have the most delays followed by 3 pm in the afternoon</a:t>
            </a:r>
          </a:p>
        </p:txBody>
      </p:sp>
      <p:pic>
        <p:nvPicPr>
          <p:cNvPr id="27" name="Picture 26" descr="A close up of a sign&#10;&#10;Description automatically generated">
            <a:extLst>
              <a:ext uri="{FF2B5EF4-FFF2-40B4-BE49-F238E27FC236}">
                <a16:creationId xmlns:a16="http://schemas.microsoft.com/office/drawing/2014/main" id="{74234565-0A54-2EA9-E3F7-6405D2BA9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3753"/>
            <a:ext cx="1590805" cy="1590805"/>
          </a:xfrm>
          <a:prstGeom prst="rect">
            <a:avLst/>
          </a:prstGeom>
        </p:spPr>
      </p:pic>
      <p:sp>
        <p:nvSpPr>
          <p:cNvPr id="28" name="Footer Placeholder 27">
            <a:extLst>
              <a:ext uri="{FF2B5EF4-FFF2-40B4-BE49-F238E27FC236}">
                <a16:creationId xmlns:a16="http://schemas.microsoft.com/office/drawing/2014/main" id="{7CCA5A3C-94FC-9F0C-1B18-E5F9EFEC348F}"/>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3910023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Content Placeholder 22" descr="A screenshot of a phone&#10;&#10;Description automatically generated">
            <a:extLst>
              <a:ext uri="{FF2B5EF4-FFF2-40B4-BE49-F238E27FC236}">
                <a16:creationId xmlns:a16="http://schemas.microsoft.com/office/drawing/2014/main" id="{F2418F4C-4A10-6E1F-44E3-017B1E936DB4}"/>
              </a:ext>
            </a:extLst>
          </p:cNvPr>
          <p:cNvPicPr>
            <a:picLocks noGrp="1" noChangeAspect="1"/>
          </p:cNvPicPr>
          <p:nvPr>
            <p:ph idx="1"/>
          </p:nvPr>
        </p:nvPicPr>
        <p:blipFill>
          <a:blip r:embed="rId2"/>
          <a:stretch>
            <a:fillRect/>
          </a:stretch>
        </p:blipFill>
        <p:spPr>
          <a:xfrm>
            <a:off x="176963" y="2826205"/>
            <a:ext cx="1719280" cy="2488151"/>
          </a:xfrm>
        </p:spPr>
      </p:pic>
      <p:pic>
        <p:nvPicPr>
          <p:cNvPr id="21" name="Content Placeholder 20" descr="A graph of a number of buses&#10;&#10;Description automatically generated">
            <a:extLst>
              <a:ext uri="{FF2B5EF4-FFF2-40B4-BE49-F238E27FC236}">
                <a16:creationId xmlns:a16="http://schemas.microsoft.com/office/drawing/2014/main" id="{F4FE1E2D-C045-C229-E127-0CBCA0CC872B}"/>
              </a:ext>
            </a:extLst>
          </p:cNvPr>
          <p:cNvPicPr>
            <a:picLocks noChangeAspect="1"/>
          </p:cNvPicPr>
          <p:nvPr/>
        </p:nvPicPr>
        <p:blipFill>
          <a:blip r:embed="rId3"/>
          <a:stretch>
            <a:fillRect/>
          </a:stretch>
        </p:blipFill>
        <p:spPr>
          <a:xfrm>
            <a:off x="1896243" y="295835"/>
            <a:ext cx="9706262" cy="6406129"/>
          </a:xfrm>
          <a:prstGeom prst="rect">
            <a:avLst/>
          </a:prstGeom>
        </p:spPr>
      </p:pic>
      <p:sp>
        <p:nvSpPr>
          <p:cNvPr id="24" name="TextBox 23">
            <a:extLst>
              <a:ext uri="{FF2B5EF4-FFF2-40B4-BE49-F238E27FC236}">
                <a16:creationId xmlns:a16="http://schemas.microsoft.com/office/drawing/2014/main" id="{61385BD3-38FE-9B84-B6EE-B8122ED19BB9}"/>
              </a:ext>
            </a:extLst>
          </p:cNvPr>
          <p:cNvSpPr txBox="1"/>
          <p:nvPr/>
        </p:nvSpPr>
        <p:spPr>
          <a:xfrm>
            <a:off x="6096000" y="1294311"/>
            <a:ext cx="3839229" cy="1754326"/>
          </a:xfrm>
          <a:prstGeom prst="rect">
            <a:avLst/>
          </a:prstGeom>
          <a:noFill/>
        </p:spPr>
        <p:txBody>
          <a:bodyPr wrap="square" rtlCol="0">
            <a:spAutoFit/>
          </a:bodyPr>
          <a:lstStyle/>
          <a:p>
            <a:r>
              <a:rPr lang="en-US" dirty="0"/>
              <a:t>The location with the most bus delays by the time seems to mostly occur:</a:t>
            </a:r>
          </a:p>
          <a:p>
            <a:r>
              <a:rPr lang="en-US" dirty="0"/>
              <a:t>1. Kennedy, Kipling and Wilson stations for mechanical. </a:t>
            </a:r>
          </a:p>
          <a:p>
            <a:r>
              <a:rPr lang="en-US" dirty="0"/>
              <a:t>2. </a:t>
            </a:r>
            <a:r>
              <a:rPr lang="en-US" dirty="0" err="1"/>
              <a:t>YorkMills</a:t>
            </a:r>
            <a:r>
              <a:rPr lang="en-US" dirty="0"/>
              <a:t>, Kennedy and Kipling stations due to diversions. </a:t>
            </a:r>
          </a:p>
        </p:txBody>
      </p:sp>
      <p:pic>
        <p:nvPicPr>
          <p:cNvPr id="26" name="Picture 25" descr="A close up of a sign&#10;&#10;Description automatically generated">
            <a:extLst>
              <a:ext uri="{FF2B5EF4-FFF2-40B4-BE49-F238E27FC236}">
                <a16:creationId xmlns:a16="http://schemas.microsoft.com/office/drawing/2014/main" id="{00A2BC7D-4E31-DF77-1A3F-59C3CF279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27" name="Footer Placeholder 26">
            <a:extLst>
              <a:ext uri="{FF2B5EF4-FFF2-40B4-BE49-F238E27FC236}">
                <a16:creationId xmlns:a16="http://schemas.microsoft.com/office/drawing/2014/main" id="{0E5E6DE6-81E8-D9CB-9F4D-42D43B0B6547}"/>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352926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C7459B-9D43-73AB-693D-D25734AB7764}"/>
              </a:ext>
            </a:extLst>
          </p:cNvPr>
          <p:cNvSpPr/>
          <p:nvPr/>
        </p:nvSpPr>
        <p:spPr>
          <a:xfrm>
            <a:off x="0" y="2935911"/>
            <a:ext cx="4649645"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A railroad extending through the desert">
            <a:extLst>
              <a:ext uri="{FF2B5EF4-FFF2-40B4-BE49-F238E27FC236}">
                <a16:creationId xmlns:a16="http://schemas.microsoft.com/office/drawing/2014/main" id="{8FF13E4A-1C07-437B-637A-2467ABEBBD90}"/>
              </a:ext>
            </a:extLst>
          </p:cNvPr>
          <p:cNvPicPr>
            <a:picLocks noChangeAspect="1"/>
          </p:cNvPicPr>
          <p:nvPr/>
        </p:nvPicPr>
        <p:blipFill rotWithShape="1">
          <a:blip r:embed="rId2">
            <a:duotone>
              <a:schemeClr val="bg2">
                <a:shade val="45000"/>
                <a:satMod val="135000"/>
              </a:schemeClr>
              <a:prstClr val="white"/>
            </a:duotone>
            <a:alphaModFix amt="35000"/>
          </a:blip>
          <a:srcRect t="44959" r="-1" b="10030"/>
          <a:stretch/>
        </p:blipFill>
        <p:spPr>
          <a:xfrm>
            <a:off x="20" y="-1"/>
            <a:ext cx="12188932" cy="6858000"/>
          </a:xfrm>
          <a:prstGeom prst="rect">
            <a:avLst/>
          </a:prstGeom>
        </p:spPr>
      </p:pic>
      <p:sp>
        <p:nvSpPr>
          <p:cNvPr id="2" name="Title 1">
            <a:extLst>
              <a:ext uri="{FF2B5EF4-FFF2-40B4-BE49-F238E27FC236}">
                <a16:creationId xmlns:a16="http://schemas.microsoft.com/office/drawing/2014/main" id="{B562BE08-DBEF-321F-9037-502EEBD0421B}"/>
              </a:ext>
            </a:extLst>
          </p:cNvPr>
          <p:cNvSpPr>
            <a:spLocks noGrp="1"/>
          </p:cNvSpPr>
          <p:nvPr>
            <p:ph type="title"/>
          </p:nvPr>
        </p:nvSpPr>
        <p:spPr>
          <a:xfrm>
            <a:off x="643467" y="643467"/>
            <a:ext cx="3684437" cy="5571066"/>
          </a:xfrm>
        </p:spPr>
        <p:txBody>
          <a:bodyPr>
            <a:normAutofit/>
          </a:bodyPr>
          <a:lstStyle/>
          <a:p>
            <a:pPr algn="r"/>
            <a:r>
              <a:rPr lang="en-US" dirty="0">
                <a:solidFill>
                  <a:schemeClr val="tx1"/>
                </a:solidFill>
              </a:rPr>
              <a:t>Introduction</a:t>
            </a:r>
          </a:p>
        </p:txBody>
      </p:sp>
      <p:cxnSp>
        <p:nvCxnSpPr>
          <p:cNvPr id="15"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FC05420E-79C9-2F3F-AB31-A868C02F808D}"/>
              </a:ext>
            </a:extLst>
          </p:cNvPr>
          <p:cNvGraphicFramePr>
            <a:graphicFrameLocks noGrp="1"/>
          </p:cNvGraphicFramePr>
          <p:nvPr>
            <p:ph idx="1"/>
            <p:extLst>
              <p:ext uri="{D42A27DB-BD31-4B8C-83A1-F6EECF244321}">
                <p14:modId xmlns:p14="http://schemas.microsoft.com/office/powerpoint/2010/main" val="2172566274"/>
              </p:ext>
            </p:extLst>
          </p:nvPr>
        </p:nvGraphicFramePr>
        <p:xfrm>
          <a:off x="4971371" y="643467"/>
          <a:ext cx="6574112"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close up of a sign&#10;&#10;Description automatically generated">
            <a:extLst>
              <a:ext uri="{FF2B5EF4-FFF2-40B4-BE49-F238E27FC236}">
                <a16:creationId xmlns:a16="http://schemas.microsoft.com/office/drawing/2014/main" id="{B35B0109-8492-7E26-73B5-AEF2E7BE02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19" name="Footer Placeholder 18">
            <a:extLst>
              <a:ext uri="{FF2B5EF4-FFF2-40B4-BE49-F238E27FC236}">
                <a16:creationId xmlns:a16="http://schemas.microsoft.com/office/drawing/2014/main" id="{F1982320-CC6B-9D26-1801-A4AF2BE39587}"/>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16520258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E186A6-45E1-A2BD-2D83-474356F55E50}"/>
              </a:ext>
            </a:extLst>
          </p:cNvPr>
          <p:cNvSpPr/>
          <p:nvPr/>
        </p:nvSpPr>
        <p:spPr>
          <a:xfrm>
            <a:off x="762000" y="488116"/>
            <a:ext cx="6790266"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useBgFill="1">
        <p:nvSpPr>
          <p:cNvPr id="10" name="Rectangle 9">
            <a:extLst>
              <a:ext uri="{FF2B5EF4-FFF2-40B4-BE49-F238E27FC236}">
                <a16:creationId xmlns:a16="http://schemas.microsoft.com/office/drawing/2014/main" id="{883F9AA6-0DA9-4F38-AA8A-C355838EB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C45FA27-EB18-4E04-8C96-68F7A0BC1D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62137"/>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0DF5C37-DB79-97E5-4F16-51A80020258C}"/>
              </a:ext>
            </a:extLst>
          </p:cNvPr>
          <p:cNvSpPr/>
          <p:nvPr/>
        </p:nvSpPr>
        <p:spPr>
          <a:xfrm>
            <a:off x="1023552" y="619204"/>
            <a:ext cx="6790266"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aphicFrame>
        <p:nvGraphicFramePr>
          <p:cNvPr id="5" name="Content Placeholder 2">
            <a:extLst>
              <a:ext uri="{FF2B5EF4-FFF2-40B4-BE49-F238E27FC236}">
                <a16:creationId xmlns:a16="http://schemas.microsoft.com/office/drawing/2014/main" id="{0CF65E72-624B-899A-E66F-5FF025318B04}"/>
              </a:ext>
            </a:extLst>
          </p:cNvPr>
          <p:cNvGraphicFramePr>
            <a:graphicFrameLocks noGrp="1"/>
          </p:cNvGraphicFramePr>
          <p:nvPr>
            <p:ph idx="1"/>
            <p:extLst>
              <p:ext uri="{D42A27DB-BD31-4B8C-83A1-F6EECF244321}">
                <p14:modId xmlns:p14="http://schemas.microsoft.com/office/powerpoint/2010/main" val="2543413485"/>
              </p:ext>
            </p:extLst>
          </p:nvPr>
        </p:nvGraphicFramePr>
        <p:xfrm>
          <a:off x="864471" y="1941902"/>
          <a:ext cx="9720262" cy="361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1">
            <a:extLst>
              <a:ext uri="{FF2B5EF4-FFF2-40B4-BE49-F238E27FC236}">
                <a16:creationId xmlns:a16="http://schemas.microsoft.com/office/drawing/2014/main" id="{6F35417E-6E5E-8252-0D03-DE9711B25FC1}"/>
              </a:ext>
            </a:extLst>
          </p:cNvPr>
          <p:cNvSpPr>
            <a:spLocks noGrp="1"/>
          </p:cNvSpPr>
          <p:nvPr>
            <p:ph type="title"/>
          </p:nvPr>
        </p:nvSpPr>
        <p:spPr>
          <a:xfrm>
            <a:off x="1023552" y="359629"/>
            <a:ext cx="6790266" cy="1499616"/>
          </a:xfrm>
        </p:spPr>
        <p:txBody>
          <a:bodyPr>
            <a:normAutofit/>
          </a:bodyPr>
          <a:lstStyle/>
          <a:p>
            <a:r>
              <a:rPr lang="en-US" sz="4000" dirty="0">
                <a:solidFill>
                  <a:schemeClr val="bg1"/>
                </a:solidFill>
              </a:rPr>
              <a:t>Main question regarding data</a:t>
            </a:r>
          </a:p>
        </p:txBody>
      </p:sp>
      <p:pic>
        <p:nvPicPr>
          <p:cNvPr id="15" name="Picture 14" descr="A close up of a sign&#10;&#10;Description automatically generated">
            <a:extLst>
              <a:ext uri="{FF2B5EF4-FFF2-40B4-BE49-F238E27FC236}">
                <a16:creationId xmlns:a16="http://schemas.microsoft.com/office/drawing/2014/main" id="{B500326A-42B8-5697-7188-72152B2545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17" name="Footer Placeholder 16">
            <a:extLst>
              <a:ext uri="{FF2B5EF4-FFF2-40B4-BE49-F238E27FC236}">
                <a16:creationId xmlns:a16="http://schemas.microsoft.com/office/drawing/2014/main" id="{80E0F381-BA0C-8216-5384-F69B11515492}"/>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3196666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BBE925-C961-A581-6F8B-28E48E4711DD}"/>
              </a:ext>
            </a:extLst>
          </p:cNvPr>
          <p:cNvSpPr/>
          <p:nvPr/>
        </p:nvSpPr>
        <p:spPr>
          <a:xfrm>
            <a:off x="863873" y="866213"/>
            <a:ext cx="4422475"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E677D58-C7D3-8A12-48E3-1A0D6B8016B2}"/>
              </a:ext>
            </a:extLst>
          </p:cNvPr>
          <p:cNvSpPr>
            <a:spLocks noGrp="1"/>
          </p:cNvSpPr>
          <p:nvPr>
            <p:ph type="title"/>
          </p:nvPr>
        </p:nvSpPr>
        <p:spPr/>
        <p:txBody>
          <a:bodyPr/>
          <a:lstStyle/>
          <a:p>
            <a:r>
              <a:rPr lang="en-US">
                <a:solidFill>
                  <a:schemeClr val="bg1"/>
                </a:solidFill>
              </a:rPr>
              <a:t>Findings</a:t>
            </a:r>
            <a:endParaRPr lang="en-US" dirty="0">
              <a:solidFill>
                <a:schemeClr val="bg1"/>
              </a:solidFill>
            </a:endParaRPr>
          </a:p>
        </p:txBody>
      </p:sp>
      <p:sp>
        <p:nvSpPr>
          <p:cNvPr id="3" name="Content Placeholder 2">
            <a:extLst>
              <a:ext uri="{FF2B5EF4-FFF2-40B4-BE49-F238E27FC236}">
                <a16:creationId xmlns:a16="http://schemas.microsoft.com/office/drawing/2014/main" id="{0FC85035-56E9-A060-A707-841A771665CB}"/>
              </a:ext>
            </a:extLst>
          </p:cNvPr>
          <p:cNvSpPr>
            <a:spLocks noGrp="1"/>
          </p:cNvSpPr>
          <p:nvPr>
            <p:ph idx="1"/>
          </p:nvPr>
        </p:nvSpPr>
        <p:spPr/>
        <p:txBody>
          <a:bodyPr>
            <a:normAutofit fontScale="92500" lnSpcReduction="10000"/>
          </a:bodyPr>
          <a:lstStyle/>
          <a:p>
            <a:pPr marL="457200" indent="-457200">
              <a:buFont typeface="+mj-lt"/>
              <a:buAutoNum type="arabicPeriod"/>
            </a:pPr>
            <a:r>
              <a:rPr lang="en-CA" sz="2400" dirty="0"/>
              <a:t>The top 5 stations for reporting delay incidents are Bloor, Dundas, Finch, Kennedy and Union.</a:t>
            </a:r>
          </a:p>
          <a:p>
            <a:pPr marL="457200" indent="-457200">
              <a:buFont typeface="+mj-lt"/>
              <a:buAutoNum type="arabicPeriod"/>
            </a:pPr>
            <a:r>
              <a:rPr lang="en-CA" sz="2400" dirty="0"/>
              <a:t>The day of the time/ week does have significance in delays</a:t>
            </a:r>
          </a:p>
          <a:p>
            <a:pPr marL="457200" indent="-457200">
              <a:buFont typeface="+mj-lt"/>
              <a:buAutoNum type="arabicPeriod"/>
            </a:pPr>
            <a:r>
              <a:rPr lang="en-US" sz="2400" dirty="0"/>
              <a:t>Tuesday faces more delays than any other day for Subways</a:t>
            </a:r>
          </a:p>
          <a:p>
            <a:pPr marL="457200" indent="-457200">
              <a:buFont typeface="+mj-lt"/>
              <a:buAutoNum type="arabicPeriod"/>
            </a:pPr>
            <a:r>
              <a:rPr lang="en-CA" sz="2400" dirty="0"/>
              <a:t>Besides diversion, MUIS (ill or injured- medical help accepted incidents) plays another factor in TTC subway delays.</a:t>
            </a:r>
          </a:p>
          <a:p>
            <a:pPr marL="457200" indent="-457200">
              <a:buFont typeface="+mj-lt"/>
              <a:buAutoNum type="arabicPeriod"/>
            </a:pPr>
            <a:r>
              <a:rPr lang="en-CA" sz="2400" dirty="0"/>
              <a:t>Rush hour is not the only hour that faces delays but after hours (night) also faces delays</a:t>
            </a:r>
          </a:p>
          <a:p>
            <a:pPr marL="457200" indent="-457200">
              <a:buFont typeface="+mj-lt"/>
              <a:buAutoNum type="arabicPeriod"/>
            </a:pPr>
            <a:r>
              <a:rPr lang="en-CA" sz="2400" dirty="0"/>
              <a:t>When all the data are compared across the 3 TTC services (subway, bus and streetcar) for the delay; it’s clear that the populations are significantly different.  However, they do not differ in terms of the day of the week or time of day.</a:t>
            </a:r>
          </a:p>
          <a:p>
            <a:pPr marL="457200" indent="-457200">
              <a:buFont typeface="+mj-lt"/>
              <a:buAutoNum type="arabicPeriod"/>
            </a:pPr>
            <a:endParaRPr lang="en-CA" sz="2400" dirty="0"/>
          </a:p>
        </p:txBody>
      </p:sp>
      <p:sp>
        <p:nvSpPr>
          <p:cNvPr id="4" name="Footer Placeholder 3">
            <a:extLst>
              <a:ext uri="{FF2B5EF4-FFF2-40B4-BE49-F238E27FC236}">
                <a16:creationId xmlns:a16="http://schemas.microsoft.com/office/drawing/2014/main" id="{FCB51A1B-8A57-9BEB-A4CF-C516005EB680}"/>
              </a:ext>
            </a:extLst>
          </p:cNvPr>
          <p:cNvSpPr>
            <a:spLocks noGrp="1"/>
          </p:cNvSpPr>
          <p:nvPr>
            <p:ph type="ftr" sz="quarter" idx="11"/>
          </p:nvPr>
        </p:nvSpPr>
        <p:spPr/>
        <p:txBody>
          <a:bodyPr/>
          <a:lstStyle/>
          <a:p>
            <a:r>
              <a:rPr lang="en-US"/>
              <a:t>TTC DELAYS</a:t>
            </a:r>
            <a:endParaRPr lang="en-US" dirty="0"/>
          </a:p>
        </p:txBody>
      </p:sp>
      <p:pic>
        <p:nvPicPr>
          <p:cNvPr id="6" name="Picture 5" descr="A close up of a sign&#10;&#10;Description automatically generated">
            <a:extLst>
              <a:ext uri="{FF2B5EF4-FFF2-40B4-BE49-F238E27FC236}">
                <a16:creationId xmlns:a16="http://schemas.microsoft.com/office/drawing/2014/main" id="{47C8F8F2-50E6-BF3B-2CB8-6A210AB80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3753"/>
            <a:ext cx="1590805" cy="1590805"/>
          </a:xfrm>
          <a:prstGeom prst="rect">
            <a:avLst/>
          </a:prstGeom>
        </p:spPr>
      </p:pic>
    </p:spTree>
    <p:extLst>
      <p:ext uri="{BB962C8B-B14F-4D97-AF65-F5344CB8AC3E}">
        <p14:creationId xmlns:p14="http://schemas.microsoft.com/office/powerpoint/2010/main" val="259583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770FD9CB-4473-223D-D26E-F60AC514E55C}"/>
              </a:ext>
            </a:extLst>
          </p:cNvPr>
          <p:cNvPicPr>
            <a:picLocks noChangeAspect="1"/>
          </p:cNvPicPr>
          <p:nvPr/>
        </p:nvPicPr>
        <p:blipFill rotWithShape="1">
          <a:blip r:embed="rId3">
            <a:duotone>
              <a:prstClr val="black"/>
              <a:schemeClr val="tx2">
                <a:tint val="45000"/>
                <a:satMod val="400000"/>
              </a:schemeClr>
            </a:duotone>
            <a:alphaModFix amt="25000"/>
          </a:blip>
          <a:srcRect t="2285" b="13445"/>
          <a:stretch/>
        </p:blipFill>
        <p:spPr>
          <a:xfrm>
            <a:off x="20" y="10"/>
            <a:ext cx="12191980" cy="6857990"/>
          </a:xfrm>
          <a:prstGeom prst="rect">
            <a:avLst/>
          </a:prstGeom>
        </p:spPr>
      </p:pic>
      <p:cxnSp>
        <p:nvCxnSpPr>
          <p:cNvPr id="17" name="Straight Connector 14">
            <a:extLst>
              <a:ext uri="{FF2B5EF4-FFF2-40B4-BE49-F238E27FC236}">
                <a16:creationId xmlns:a16="http://schemas.microsoft.com/office/drawing/2014/main" id="{5ECB1430-5CD1-470D-8F0F-7EDE4C790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E5A6BAE7-73A9-9272-D66D-6750F55D0957}"/>
              </a:ext>
            </a:extLst>
          </p:cNvPr>
          <p:cNvGraphicFramePr>
            <a:graphicFrameLocks noGrp="1"/>
          </p:cNvGraphicFramePr>
          <p:nvPr>
            <p:ph idx="1"/>
            <p:extLst>
              <p:ext uri="{D42A27DB-BD31-4B8C-83A1-F6EECF244321}">
                <p14:modId xmlns:p14="http://schemas.microsoft.com/office/powerpoint/2010/main" val="1165951071"/>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7C79B792-0543-B8FD-046D-D68265CFABD4}"/>
              </a:ext>
            </a:extLst>
          </p:cNvPr>
          <p:cNvSpPr/>
          <p:nvPr/>
        </p:nvSpPr>
        <p:spPr>
          <a:xfrm>
            <a:off x="863873" y="866213"/>
            <a:ext cx="4422475"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6BA7D072-39E4-E1BB-0BD7-B628E84D7FA4}"/>
              </a:ext>
            </a:extLst>
          </p:cNvPr>
          <p:cNvSpPr>
            <a:spLocks noGrp="1"/>
          </p:cNvSpPr>
          <p:nvPr>
            <p:ph type="title"/>
          </p:nvPr>
        </p:nvSpPr>
        <p:spPr>
          <a:xfrm>
            <a:off x="1024128" y="585216"/>
            <a:ext cx="9720072" cy="1499616"/>
          </a:xfrm>
        </p:spPr>
        <p:txBody>
          <a:bodyPr>
            <a:normAutofit/>
          </a:bodyPr>
          <a:lstStyle/>
          <a:p>
            <a:r>
              <a:rPr lang="en-US" dirty="0">
                <a:solidFill>
                  <a:schemeClr val="tx1"/>
                </a:solidFill>
              </a:rPr>
              <a:t>suggestions</a:t>
            </a:r>
          </a:p>
        </p:txBody>
      </p:sp>
      <p:pic>
        <p:nvPicPr>
          <p:cNvPr id="8" name="Picture 7" descr="A close up of a sign&#10;&#10;Description automatically generated">
            <a:extLst>
              <a:ext uri="{FF2B5EF4-FFF2-40B4-BE49-F238E27FC236}">
                <a16:creationId xmlns:a16="http://schemas.microsoft.com/office/drawing/2014/main" id="{8257F625-D739-283F-5A6D-0C556589F5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14" name="Footer Placeholder 13">
            <a:extLst>
              <a:ext uri="{FF2B5EF4-FFF2-40B4-BE49-F238E27FC236}">
                <a16:creationId xmlns:a16="http://schemas.microsoft.com/office/drawing/2014/main" id="{A6D71506-7D34-82A9-7B17-38357641907E}"/>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411284030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A98391-B2EC-3828-00B5-B62AB43E553E}"/>
              </a:ext>
            </a:extLst>
          </p:cNvPr>
          <p:cNvSpPr/>
          <p:nvPr/>
        </p:nvSpPr>
        <p:spPr>
          <a:xfrm>
            <a:off x="2897177" y="1038961"/>
            <a:ext cx="6397646" cy="740140"/>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35935DDC-0A1C-4313-E378-AF8159B31870}"/>
              </a:ext>
            </a:extLst>
          </p:cNvPr>
          <p:cNvSpPr>
            <a:spLocks noGrp="1"/>
          </p:cNvSpPr>
          <p:nvPr>
            <p:ph type="title"/>
          </p:nvPr>
        </p:nvSpPr>
        <p:spPr>
          <a:xfrm>
            <a:off x="3144148" y="821364"/>
            <a:ext cx="5716028" cy="1412907"/>
          </a:xfrm>
        </p:spPr>
        <p:txBody>
          <a:bodyPr>
            <a:normAutofit/>
          </a:bodyPr>
          <a:lstStyle/>
          <a:p>
            <a:pPr defTabSz="859536"/>
            <a:r>
              <a:rPr lang="en-US" sz="4700" spc="94" dirty="0">
                <a:solidFill>
                  <a:schemeClr val="bg1"/>
                </a:solidFill>
              </a:rPr>
              <a:t>Table of contents</a:t>
            </a:r>
            <a:endParaRPr lang="en-US" dirty="0">
              <a:solidFill>
                <a:schemeClr val="bg1"/>
              </a:solidFill>
            </a:endParaRPr>
          </a:p>
        </p:txBody>
      </p:sp>
      <p:graphicFrame>
        <p:nvGraphicFramePr>
          <p:cNvPr id="8" name="Content Placeholder 2">
            <a:extLst>
              <a:ext uri="{FF2B5EF4-FFF2-40B4-BE49-F238E27FC236}">
                <a16:creationId xmlns:a16="http://schemas.microsoft.com/office/drawing/2014/main" id="{96DD1165-A4C1-6CD9-4121-6754FD8F5A53}"/>
              </a:ext>
            </a:extLst>
          </p:cNvPr>
          <p:cNvGraphicFramePr>
            <a:graphicFrameLocks noGrp="1"/>
          </p:cNvGraphicFramePr>
          <p:nvPr>
            <p:ph idx="1"/>
            <p:extLst>
              <p:ext uri="{D42A27DB-BD31-4B8C-83A1-F6EECF244321}">
                <p14:modId xmlns:p14="http://schemas.microsoft.com/office/powerpoint/2010/main" val="2809149132"/>
              </p:ext>
            </p:extLst>
          </p:nvPr>
        </p:nvGraphicFramePr>
        <p:xfrm>
          <a:off x="3144148" y="2423808"/>
          <a:ext cx="5716028" cy="379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close up of a sign&#10;&#10;Description automatically generated">
            <a:extLst>
              <a:ext uri="{FF2B5EF4-FFF2-40B4-BE49-F238E27FC236}">
                <a16:creationId xmlns:a16="http://schemas.microsoft.com/office/drawing/2014/main" id="{2CBB1782-51BB-30DF-59DD-01BDBD4B0C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9" name="Footer Placeholder 8">
            <a:extLst>
              <a:ext uri="{FF2B5EF4-FFF2-40B4-BE49-F238E27FC236}">
                <a16:creationId xmlns:a16="http://schemas.microsoft.com/office/drawing/2014/main" id="{3F915D10-2307-16DE-BFF2-97BC70BC4198}"/>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1966939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4C66BD-9AB8-60EA-3845-EE08602BBE10}"/>
              </a:ext>
            </a:extLst>
          </p:cNvPr>
          <p:cNvSpPr/>
          <p:nvPr/>
        </p:nvSpPr>
        <p:spPr>
          <a:xfrm>
            <a:off x="831273" y="885440"/>
            <a:ext cx="6734848"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8AB9953B-23A8-0F23-893C-F5FCA322B04F}"/>
              </a:ext>
            </a:extLst>
          </p:cNvPr>
          <p:cNvSpPr>
            <a:spLocks noGrp="1"/>
          </p:cNvSpPr>
          <p:nvPr>
            <p:ph type="title"/>
          </p:nvPr>
        </p:nvSpPr>
        <p:spPr>
          <a:xfrm>
            <a:off x="1024128" y="640636"/>
            <a:ext cx="6066818" cy="1499616"/>
          </a:xfrm>
        </p:spPr>
        <p:txBody>
          <a:bodyPr>
            <a:normAutofit/>
          </a:bodyPr>
          <a:lstStyle/>
          <a:p>
            <a:r>
              <a:rPr lang="en-US" dirty="0">
                <a:solidFill>
                  <a:schemeClr val="bg1"/>
                </a:solidFill>
              </a:rPr>
              <a:t>hypothesis</a:t>
            </a:r>
          </a:p>
        </p:txBody>
      </p:sp>
      <p:sp>
        <p:nvSpPr>
          <p:cNvPr id="3" name="Content Placeholder 2">
            <a:extLst>
              <a:ext uri="{FF2B5EF4-FFF2-40B4-BE49-F238E27FC236}">
                <a16:creationId xmlns:a16="http://schemas.microsoft.com/office/drawing/2014/main" id="{BF650743-9014-9AD5-15CB-7A4DE379E6B6}"/>
              </a:ext>
            </a:extLst>
          </p:cNvPr>
          <p:cNvSpPr>
            <a:spLocks noGrp="1"/>
          </p:cNvSpPr>
          <p:nvPr>
            <p:ph idx="1"/>
          </p:nvPr>
        </p:nvSpPr>
        <p:spPr>
          <a:xfrm>
            <a:off x="356098" y="2286000"/>
            <a:ext cx="6734848" cy="3931364"/>
          </a:xfrm>
        </p:spPr>
        <p:txBody>
          <a:bodyPr>
            <a:normAutofit fontScale="47500" lnSpcReduction="20000"/>
          </a:bodyPr>
          <a:lstStyle/>
          <a:p>
            <a:r>
              <a:rPr lang="en-US" sz="3300" b="1" u="sng" dirty="0"/>
              <a:t>Main hypothesis:</a:t>
            </a:r>
          </a:p>
          <a:p>
            <a:r>
              <a:rPr lang="en-US" sz="3300" dirty="0"/>
              <a:t>1. TTC transportation service (subway, streetcars and bus) does not have any significant time delay differences.</a:t>
            </a:r>
          </a:p>
          <a:p>
            <a:r>
              <a:rPr lang="en-US" sz="3300" dirty="0"/>
              <a:t>2. The time of the day or week also does not have any significant time delay differences.</a:t>
            </a:r>
          </a:p>
          <a:p>
            <a:r>
              <a:rPr lang="en-US" sz="3300" b="1" u="sng" dirty="0"/>
              <a:t>Alternative hypothesis</a:t>
            </a:r>
            <a:r>
              <a:rPr lang="en-US" sz="3300" dirty="0"/>
              <a:t>: The TTC services and time of day/week do have significant delay differences. </a:t>
            </a:r>
          </a:p>
          <a:p>
            <a:r>
              <a:rPr lang="en-US" sz="3300" b="1" u="sng" dirty="0"/>
              <a:t>Analysis:</a:t>
            </a:r>
            <a:r>
              <a:rPr lang="en-US" sz="3300" dirty="0"/>
              <a:t> The data is not properly distributed, inaccurate entry, and subway names/routes entered are duplicated thus, the main hypothesis is rejected.</a:t>
            </a:r>
          </a:p>
          <a:p>
            <a:r>
              <a:rPr lang="en-US" sz="3300" b="1" u="sng" dirty="0"/>
              <a:t>Suggestion for Improvement:</a:t>
            </a:r>
            <a:r>
              <a:rPr lang="en-US" sz="3300" dirty="0"/>
              <a:t> Using TTC public data, the purpose was to see what TTC could do analytically to better the system within a reasonable budget.</a:t>
            </a:r>
          </a:p>
          <a:p>
            <a:endParaRPr lang="en-US" sz="3300" dirty="0"/>
          </a:p>
          <a:p>
            <a:r>
              <a:rPr lang="en-US" sz="3300" dirty="0"/>
              <a:t>* All data are retrieved from the City of Toronto Open data</a:t>
            </a:r>
          </a:p>
          <a:p>
            <a:r>
              <a:rPr lang="en-US" dirty="0"/>
              <a:t>  </a:t>
            </a:r>
          </a:p>
        </p:txBody>
      </p:sp>
      <p:pic>
        <p:nvPicPr>
          <p:cNvPr id="5" name="Picture 4" descr="Abstract blurred public library with bookshelves">
            <a:extLst>
              <a:ext uri="{FF2B5EF4-FFF2-40B4-BE49-F238E27FC236}">
                <a16:creationId xmlns:a16="http://schemas.microsoft.com/office/drawing/2014/main" id="{EBDD497B-6DCD-E5D4-91E0-2394385B1C78}"/>
              </a:ext>
            </a:extLst>
          </p:cNvPr>
          <p:cNvPicPr>
            <a:picLocks noChangeAspect="1"/>
          </p:cNvPicPr>
          <p:nvPr/>
        </p:nvPicPr>
        <p:blipFill rotWithShape="1">
          <a:blip r:embed="rId2"/>
          <a:srcRect l="16250" r="38590" b="-1"/>
          <a:stretch/>
        </p:blipFill>
        <p:spPr>
          <a:xfrm>
            <a:off x="7552266" y="10"/>
            <a:ext cx="4639733" cy="6857990"/>
          </a:xfrm>
          <a:prstGeom prst="rect">
            <a:avLst/>
          </a:prstGeom>
        </p:spPr>
      </p:pic>
      <p:pic>
        <p:nvPicPr>
          <p:cNvPr id="8" name="Picture 7" descr="A close up of a sign&#10;&#10;Description automatically generated">
            <a:extLst>
              <a:ext uri="{FF2B5EF4-FFF2-40B4-BE49-F238E27FC236}">
                <a16:creationId xmlns:a16="http://schemas.microsoft.com/office/drawing/2014/main" id="{7D3196CF-6879-CB06-60E2-20DDA3B81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9" name="Footer Placeholder 8">
            <a:extLst>
              <a:ext uri="{FF2B5EF4-FFF2-40B4-BE49-F238E27FC236}">
                <a16:creationId xmlns:a16="http://schemas.microsoft.com/office/drawing/2014/main" id="{E8923491-6459-7C5C-A44C-5636C7A4F96F}"/>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3232688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ncil on top of a paper with a printed line graph">
            <a:extLst>
              <a:ext uri="{FF2B5EF4-FFF2-40B4-BE49-F238E27FC236}">
                <a16:creationId xmlns:a16="http://schemas.microsoft.com/office/drawing/2014/main" id="{EE6AB50F-8C1A-CF02-4657-78A088BD7B47}"/>
              </a:ext>
            </a:extLst>
          </p:cNvPr>
          <p:cNvPicPr>
            <a:picLocks noChangeAspect="1"/>
          </p:cNvPicPr>
          <p:nvPr/>
        </p:nvPicPr>
        <p:blipFill rotWithShape="1">
          <a:blip r:embed="rId2">
            <a:duotone>
              <a:schemeClr val="bg2">
                <a:shade val="45000"/>
                <a:satMod val="135000"/>
              </a:schemeClr>
              <a:prstClr val="white"/>
            </a:duotone>
            <a:alphaModFix amt="40000"/>
          </a:blip>
          <a:srcRect t="4776" b="10954"/>
          <a:stretch/>
        </p:blipFill>
        <p:spPr>
          <a:xfrm>
            <a:off x="-58163" y="11"/>
            <a:ext cx="12191980" cy="6857989"/>
          </a:xfrm>
          <a:prstGeom prst="rect">
            <a:avLst/>
          </a:prstGeom>
        </p:spPr>
      </p:pic>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AAA17A-D380-2960-27F7-A3DE0F2100B4}"/>
              </a:ext>
            </a:extLst>
          </p:cNvPr>
          <p:cNvSpPr>
            <a:spLocks noGrp="1"/>
          </p:cNvSpPr>
          <p:nvPr>
            <p:ph idx="1"/>
          </p:nvPr>
        </p:nvSpPr>
        <p:spPr>
          <a:xfrm>
            <a:off x="1024128" y="2286000"/>
            <a:ext cx="9720073" cy="4023360"/>
          </a:xfrm>
        </p:spPr>
        <p:txBody>
          <a:bodyPr>
            <a:normAutofit/>
          </a:bodyPr>
          <a:lstStyle/>
          <a:p>
            <a:pPr marL="285750" indent="-285750">
              <a:buFont typeface="Arial" panose="020B0604020202020204" pitchFamily="34" charset="0"/>
              <a:buChar char="•"/>
            </a:pPr>
            <a:endParaRPr lang="en-CA" sz="700" dirty="0">
              <a:latin typeface="Futura Lt BT" panose="020B0402020204020303" pitchFamily="34" charset="0"/>
            </a:endParaRPr>
          </a:p>
          <a:p>
            <a:pPr marL="285750" indent="-285750">
              <a:buFont typeface="Arial" panose="020B0604020202020204" pitchFamily="34" charset="0"/>
              <a:buChar char="•"/>
            </a:pPr>
            <a:endParaRPr lang="en-CA" sz="700" dirty="0"/>
          </a:p>
          <a:p>
            <a:pPr marL="285750" indent="-285750">
              <a:buFont typeface="Arial" panose="020B0604020202020204" pitchFamily="34" charset="0"/>
              <a:buChar char="•"/>
            </a:pPr>
            <a:r>
              <a:rPr lang="en-CA" sz="2400" dirty="0"/>
              <a:t>Cleaning the data provided from the TTC was a roller coaster. Several columns in the subway, bus and streetcar data, such as route, station name and direction, were filled with numerous misspellings, short forms, double entry and unknown values which we were not able to understand. Thus, intense cleaning of the data was attempted and were cleaned up sufficient enough to present a heatmap of delay reports as well the graphs for each TTC transportation services. </a:t>
            </a:r>
          </a:p>
        </p:txBody>
      </p:sp>
      <p:sp>
        <p:nvSpPr>
          <p:cNvPr id="4" name="Rectangle 3">
            <a:extLst>
              <a:ext uri="{FF2B5EF4-FFF2-40B4-BE49-F238E27FC236}">
                <a16:creationId xmlns:a16="http://schemas.microsoft.com/office/drawing/2014/main" id="{2D0BC709-138D-2DD5-F7D4-F1012597B1D0}"/>
              </a:ext>
            </a:extLst>
          </p:cNvPr>
          <p:cNvSpPr/>
          <p:nvPr/>
        </p:nvSpPr>
        <p:spPr>
          <a:xfrm>
            <a:off x="1024128" y="917018"/>
            <a:ext cx="4422475"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8352728C-A946-D1ED-9A78-D6AD56CFB4E9}"/>
              </a:ext>
            </a:extLst>
          </p:cNvPr>
          <p:cNvSpPr>
            <a:spLocks noGrp="1"/>
          </p:cNvSpPr>
          <p:nvPr>
            <p:ph type="title"/>
          </p:nvPr>
        </p:nvSpPr>
        <p:spPr>
          <a:xfrm>
            <a:off x="1024128" y="585216"/>
            <a:ext cx="9720072" cy="1499616"/>
          </a:xfrm>
        </p:spPr>
        <p:txBody>
          <a:bodyPr>
            <a:normAutofit/>
          </a:bodyPr>
          <a:lstStyle/>
          <a:p>
            <a:r>
              <a:rPr lang="en-US" dirty="0">
                <a:solidFill>
                  <a:schemeClr val="bg1"/>
                </a:solidFill>
              </a:rPr>
              <a:t>process</a:t>
            </a:r>
          </a:p>
        </p:txBody>
      </p:sp>
      <p:pic>
        <p:nvPicPr>
          <p:cNvPr id="6" name="Picture 5" descr="A close up of a sign&#10;&#10;Description automatically generated">
            <a:extLst>
              <a:ext uri="{FF2B5EF4-FFF2-40B4-BE49-F238E27FC236}">
                <a16:creationId xmlns:a16="http://schemas.microsoft.com/office/drawing/2014/main" id="{EADEA933-F956-3B86-B4F5-C18970449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7" name="Footer Placeholder 6">
            <a:extLst>
              <a:ext uri="{FF2B5EF4-FFF2-40B4-BE49-F238E27FC236}">
                <a16:creationId xmlns:a16="http://schemas.microsoft.com/office/drawing/2014/main" id="{BC121314-2D0F-62B2-8470-27F2B159BC2F}"/>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168579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DC2FA1-9290-F1BD-3D48-6A1C6600ACA7}"/>
              </a:ext>
            </a:extLst>
          </p:cNvPr>
          <p:cNvSpPr/>
          <p:nvPr/>
        </p:nvSpPr>
        <p:spPr>
          <a:xfrm>
            <a:off x="804140" y="904281"/>
            <a:ext cx="6790266"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C4A7D9C9-825D-5A9A-A931-EAFEF4AB6F63}"/>
              </a:ext>
            </a:extLst>
          </p:cNvPr>
          <p:cNvSpPr>
            <a:spLocks noGrp="1"/>
          </p:cNvSpPr>
          <p:nvPr>
            <p:ph type="title"/>
          </p:nvPr>
        </p:nvSpPr>
        <p:spPr>
          <a:xfrm>
            <a:off x="1024128" y="585216"/>
            <a:ext cx="3133581" cy="1499616"/>
          </a:xfrm>
        </p:spPr>
        <p:txBody>
          <a:bodyPr>
            <a:normAutofit/>
          </a:bodyPr>
          <a:lstStyle/>
          <a:p>
            <a:r>
              <a:rPr lang="en-US" sz="4000" dirty="0" err="1">
                <a:solidFill>
                  <a:schemeClr val="bg1"/>
                </a:solidFill>
              </a:rPr>
              <a:t>KeyWORDS</a:t>
            </a:r>
            <a:endParaRPr lang="en-US" sz="4000" dirty="0">
              <a:solidFill>
                <a:schemeClr val="bg1"/>
              </a:solidFill>
            </a:endParaRPr>
          </a:p>
        </p:txBody>
      </p:sp>
      <p:sp>
        <p:nvSpPr>
          <p:cNvPr id="3" name="Content Placeholder 2">
            <a:extLst>
              <a:ext uri="{FF2B5EF4-FFF2-40B4-BE49-F238E27FC236}">
                <a16:creationId xmlns:a16="http://schemas.microsoft.com/office/drawing/2014/main" id="{E9B5BA37-BD78-E52C-575A-B90D2AC0FF9E}"/>
              </a:ext>
            </a:extLst>
          </p:cNvPr>
          <p:cNvSpPr>
            <a:spLocks noGrp="1"/>
          </p:cNvSpPr>
          <p:nvPr>
            <p:ph idx="1"/>
          </p:nvPr>
        </p:nvSpPr>
        <p:spPr>
          <a:xfrm>
            <a:off x="1024127" y="2286000"/>
            <a:ext cx="5390527" cy="3931920"/>
          </a:xfrm>
        </p:spPr>
        <p:txBody>
          <a:bodyPr>
            <a:normAutofit lnSpcReduction="10000"/>
          </a:bodyPr>
          <a:lstStyle/>
          <a:p>
            <a:pPr marL="342900" indent="-342900">
              <a:buFont typeface="+mj-lt"/>
              <a:buAutoNum type="arabicPeriod"/>
            </a:pPr>
            <a:r>
              <a:rPr lang="en-US" sz="2400" dirty="0"/>
              <a:t>SUDP: Disorderly patron</a:t>
            </a:r>
          </a:p>
          <a:p>
            <a:pPr marL="342900" indent="-342900">
              <a:buFont typeface="+mj-lt"/>
              <a:buAutoNum type="arabicPeriod"/>
            </a:pPr>
            <a:r>
              <a:rPr lang="en-US" sz="2400" dirty="0"/>
              <a:t>MUIS: Injured or ill customer- accepted medical help</a:t>
            </a:r>
          </a:p>
          <a:p>
            <a:pPr marL="342900" indent="-342900">
              <a:buFont typeface="+mj-lt"/>
              <a:buAutoNum type="arabicPeriod"/>
            </a:pPr>
            <a:r>
              <a:rPr lang="en-US" sz="2400" dirty="0"/>
              <a:t>SUO: Passenger, other</a:t>
            </a:r>
          </a:p>
          <a:p>
            <a:pPr marL="342900" indent="-342900">
              <a:buFont typeface="+mj-lt"/>
              <a:buAutoNum type="arabicPeriod"/>
            </a:pPr>
            <a:r>
              <a:rPr lang="en-US" sz="2400" dirty="0"/>
              <a:t>MUPAA: Passenger alarm activated- no trouble found</a:t>
            </a:r>
          </a:p>
          <a:p>
            <a:pPr marL="342900" indent="-342900">
              <a:buFont typeface="+mj-lt"/>
              <a:buAutoNum type="arabicPeriod"/>
            </a:pPr>
            <a:r>
              <a:rPr lang="en-US" sz="2400" dirty="0"/>
              <a:t>MUIRS: Injured or ill customer- refused medical help</a:t>
            </a:r>
          </a:p>
          <a:p>
            <a:pPr marL="342900" indent="-342900">
              <a:buFont typeface="+mj-lt"/>
              <a:buAutoNum type="arabicPeriod"/>
            </a:pPr>
            <a:r>
              <a:rPr lang="en-US" sz="2400" dirty="0"/>
              <a:t>SUUT: Unauthorized at track level</a:t>
            </a:r>
          </a:p>
          <a:p>
            <a:endParaRPr lang="en-US" sz="1600" dirty="0"/>
          </a:p>
        </p:txBody>
      </p:sp>
      <p:pic>
        <p:nvPicPr>
          <p:cNvPr id="9" name="Graphic 6" descr="Laptop Secure">
            <a:extLst>
              <a:ext uri="{FF2B5EF4-FFF2-40B4-BE49-F238E27FC236}">
                <a16:creationId xmlns:a16="http://schemas.microsoft.com/office/drawing/2014/main" id="{3CFF63A2-F11A-C2B1-8FDF-5C24A586B0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4160" y="816166"/>
            <a:ext cx="5577840" cy="5577840"/>
          </a:xfrm>
          <a:prstGeom prst="rect">
            <a:avLst/>
          </a:prstGeom>
        </p:spPr>
      </p:pic>
      <p:pic>
        <p:nvPicPr>
          <p:cNvPr id="5" name="Picture 4" descr="A close up of a sign&#10;&#10;Description automatically generated">
            <a:extLst>
              <a:ext uri="{FF2B5EF4-FFF2-40B4-BE49-F238E27FC236}">
                <a16:creationId xmlns:a16="http://schemas.microsoft.com/office/drawing/2014/main" id="{E0AABD12-03FB-DD4A-0B1C-2FA5D6D9D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9628" y="3605086"/>
            <a:ext cx="1688432" cy="1688432"/>
          </a:xfrm>
          <a:prstGeom prst="rect">
            <a:avLst/>
          </a:prstGeom>
        </p:spPr>
      </p:pic>
      <p:pic>
        <p:nvPicPr>
          <p:cNvPr id="6" name="Picture 5" descr="A close up of a sign&#10;&#10;Description automatically generated">
            <a:extLst>
              <a:ext uri="{FF2B5EF4-FFF2-40B4-BE49-F238E27FC236}">
                <a16:creationId xmlns:a16="http://schemas.microsoft.com/office/drawing/2014/main" id="{99B93A2E-39D2-A5FE-43B8-FEF7CB469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8" name="Footer Placeholder 7">
            <a:extLst>
              <a:ext uri="{FF2B5EF4-FFF2-40B4-BE49-F238E27FC236}">
                <a16:creationId xmlns:a16="http://schemas.microsoft.com/office/drawing/2014/main" id="{2364755A-1255-BD93-9A82-1475F683F57C}"/>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3987767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E186A6-45E1-A2BD-2D83-474356F55E50}"/>
              </a:ext>
            </a:extLst>
          </p:cNvPr>
          <p:cNvSpPr/>
          <p:nvPr/>
        </p:nvSpPr>
        <p:spPr>
          <a:xfrm>
            <a:off x="762000" y="488116"/>
            <a:ext cx="6790266"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useBgFill="1">
        <p:nvSpPr>
          <p:cNvPr id="10" name="Rectangle 9">
            <a:extLst>
              <a:ext uri="{FF2B5EF4-FFF2-40B4-BE49-F238E27FC236}">
                <a16:creationId xmlns:a16="http://schemas.microsoft.com/office/drawing/2014/main" id="{883F9AA6-0DA9-4F38-AA8A-C355838EB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C45FA27-EB18-4E04-8C96-68F7A0BC1D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62137"/>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0DF5C37-DB79-97E5-4F16-51A80020258C}"/>
              </a:ext>
            </a:extLst>
          </p:cNvPr>
          <p:cNvSpPr/>
          <p:nvPr/>
        </p:nvSpPr>
        <p:spPr>
          <a:xfrm>
            <a:off x="1023552" y="619204"/>
            <a:ext cx="6790266"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aphicFrame>
        <p:nvGraphicFramePr>
          <p:cNvPr id="5" name="Content Placeholder 2">
            <a:extLst>
              <a:ext uri="{FF2B5EF4-FFF2-40B4-BE49-F238E27FC236}">
                <a16:creationId xmlns:a16="http://schemas.microsoft.com/office/drawing/2014/main" id="{0CF65E72-624B-899A-E66F-5FF025318B04}"/>
              </a:ext>
            </a:extLst>
          </p:cNvPr>
          <p:cNvGraphicFramePr>
            <a:graphicFrameLocks noGrp="1"/>
          </p:cNvGraphicFramePr>
          <p:nvPr>
            <p:ph idx="1"/>
            <p:extLst>
              <p:ext uri="{D42A27DB-BD31-4B8C-83A1-F6EECF244321}">
                <p14:modId xmlns:p14="http://schemas.microsoft.com/office/powerpoint/2010/main" val="1667760333"/>
              </p:ext>
            </p:extLst>
          </p:nvPr>
        </p:nvGraphicFramePr>
        <p:xfrm>
          <a:off x="864471" y="1941902"/>
          <a:ext cx="9720262" cy="361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1">
            <a:extLst>
              <a:ext uri="{FF2B5EF4-FFF2-40B4-BE49-F238E27FC236}">
                <a16:creationId xmlns:a16="http://schemas.microsoft.com/office/drawing/2014/main" id="{6F35417E-6E5E-8252-0D03-DE9711B25FC1}"/>
              </a:ext>
            </a:extLst>
          </p:cNvPr>
          <p:cNvSpPr>
            <a:spLocks noGrp="1"/>
          </p:cNvSpPr>
          <p:nvPr>
            <p:ph type="title"/>
          </p:nvPr>
        </p:nvSpPr>
        <p:spPr>
          <a:xfrm>
            <a:off x="1023552" y="359629"/>
            <a:ext cx="6790266" cy="1499616"/>
          </a:xfrm>
        </p:spPr>
        <p:txBody>
          <a:bodyPr>
            <a:normAutofit/>
          </a:bodyPr>
          <a:lstStyle/>
          <a:p>
            <a:r>
              <a:rPr lang="en-US" sz="4000" dirty="0">
                <a:solidFill>
                  <a:schemeClr val="bg1"/>
                </a:solidFill>
              </a:rPr>
              <a:t>Main question regarding data</a:t>
            </a:r>
          </a:p>
        </p:txBody>
      </p:sp>
      <p:pic>
        <p:nvPicPr>
          <p:cNvPr id="15" name="Picture 14" descr="A close up of a sign&#10;&#10;Description automatically generated">
            <a:extLst>
              <a:ext uri="{FF2B5EF4-FFF2-40B4-BE49-F238E27FC236}">
                <a16:creationId xmlns:a16="http://schemas.microsoft.com/office/drawing/2014/main" id="{B500326A-42B8-5697-7188-72152B2545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17" name="Footer Placeholder 16">
            <a:extLst>
              <a:ext uri="{FF2B5EF4-FFF2-40B4-BE49-F238E27FC236}">
                <a16:creationId xmlns:a16="http://schemas.microsoft.com/office/drawing/2014/main" id="{80E0F381-BA0C-8216-5384-F69B11515492}"/>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3656479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FA045245-8B35-1CC7-0EC4-97125F3B8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399" y="-135049"/>
            <a:ext cx="10261601" cy="7128098"/>
          </a:xfrm>
          <a:prstGeom prst="rect">
            <a:avLst/>
          </a:prstGeom>
        </p:spPr>
      </p:pic>
      <p:sp>
        <p:nvSpPr>
          <p:cNvPr id="4" name="Footer Placeholder 3">
            <a:extLst>
              <a:ext uri="{FF2B5EF4-FFF2-40B4-BE49-F238E27FC236}">
                <a16:creationId xmlns:a16="http://schemas.microsoft.com/office/drawing/2014/main" id="{680707A0-0EEB-0E68-3F88-38CCD01E61E6}"/>
              </a:ext>
            </a:extLst>
          </p:cNvPr>
          <p:cNvSpPr>
            <a:spLocks noGrp="1"/>
          </p:cNvSpPr>
          <p:nvPr>
            <p:ph type="ftr" sz="quarter" idx="11"/>
          </p:nvPr>
        </p:nvSpPr>
        <p:spPr>
          <a:xfrm>
            <a:off x="5838612" y="6583680"/>
            <a:ext cx="5901459" cy="274320"/>
          </a:xfrm>
        </p:spPr>
        <p:txBody>
          <a:bodyPr>
            <a:normAutofit/>
          </a:bodyPr>
          <a:lstStyle/>
          <a:p>
            <a:pPr>
              <a:spcAft>
                <a:spcPts val="600"/>
              </a:spcAft>
            </a:pPr>
            <a:r>
              <a:rPr lang="en-US" dirty="0"/>
              <a:t>TTC DELAYS</a:t>
            </a:r>
          </a:p>
        </p:txBody>
      </p:sp>
      <p:sp>
        <p:nvSpPr>
          <p:cNvPr id="6" name="Rectangle 5">
            <a:extLst>
              <a:ext uri="{FF2B5EF4-FFF2-40B4-BE49-F238E27FC236}">
                <a16:creationId xmlns:a16="http://schemas.microsoft.com/office/drawing/2014/main" id="{AA45FE3D-A169-BAF1-7F4F-B8684D522841}"/>
              </a:ext>
            </a:extLst>
          </p:cNvPr>
          <p:cNvSpPr/>
          <p:nvPr/>
        </p:nvSpPr>
        <p:spPr>
          <a:xfrm>
            <a:off x="232417" y="3071820"/>
            <a:ext cx="4152617" cy="785562"/>
          </a:xfrm>
          <a:prstGeom prst="rect">
            <a:avLst/>
          </a:prstGeom>
          <a:solidFill>
            <a:srgbClr val="C00000">
              <a:alpha val="6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descr="A close up of a sign&#10;&#10;Description automatically generated">
            <a:extLst>
              <a:ext uri="{FF2B5EF4-FFF2-40B4-BE49-F238E27FC236}">
                <a16:creationId xmlns:a16="http://schemas.microsoft.com/office/drawing/2014/main" id="{C6959900-6E35-7D1F-4B89-175D3342C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 y="-777591"/>
            <a:ext cx="2641684" cy="2641684"/>
          </a:xfrm>
          <a:prstGeom prst="rect">
            <a:avLst/>
          </a:prstGeom>
        </p:spPr>
      </p:pic>
      <p:sp>
        <p:nvSpPr>
          <p:cNvPr id="8" name="Title 1">
            <a:extLst>
              <a:ext uri="{FF2B5EF4-FFF2-40B4-BE49-F238E27FC236}">
                <a16:creationId xmlns:a16="http://schemas.microsoft.com/office/drawing/2014/main" id="{4E08571D-A89C-A1EA-2E01-7792640AE39E}"/>
              </a:ext>
            </a:extLst>
          </p:cNvPr>
          <p:cNvSpPr txBox="1">
            <a:spLocks/>
          </p:cNvSpPr>
          <p:nvPr/>
        </p:nvSpPr>
        <p:spPr>
          <a:xfrm>
            <a:off x="558357" y="643466"/>
            <a:ext cx="3684437" cy="557106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a:solidFill>
                  <a:schemeClr val="bg1"/>
                </a:solidFill>
              </a:rPr>
              <a:t>TTC SUBWAY DATA</a:t>
            </a:r>
            <a:endParaRPr lang="en-US" dirty="0">
              <a:solidFill>
                <a:schemeClr val="bg1"/>
              </a:solidFill>
            </a:endParaRPr>
          </a:p>
        </p:txBody>
      </p:sp>
    </p:spTree>
    <p:extLst>
      <p:ext uri="{BB962C8B-B14F-4D97-AF65-F5344CB8AC3E}">
        <p14:creationId xmlns:p14="http://schemas.microsoft.com/office/powerpoint/2010/main" val="177718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numbers and a bar&#10;&#10;Description automatically generated">
            <a:extLst>
              <a:ext uri="{FF2B5EF4-FFF2-40B4-BE49-F238E27FC236}">
                <a16:creationId xmlns:a16="http://schemas.microsoft.com/office/drawing/2014/main" id="{C4830794-C7E3-AB72-8AA6-35ADE885B359}"/>
              </a:ext>
            </a:extLst>
          </p:cNvPr>
          <p:cNvPicPr>
            <a:picLocks noChangeAspect="1"/>
          </p:cNvPicPr>
          <p:nvPr/>
        </p:nvPicPr>
        <p:blipFill>
          <a:blip r:embed="rId2"/>
          <a:stretch>
            <a:fillRect/>
          </a:stretch>
        </p:blipFill>
        <p:spPr>
          <a:xfrm>
            <a:off x="1005290" y="850037"/>
            <a:ext cx="9967510" cy="5158186"/>
          </a:xfrm>
          <a:prstGeom prst="rect">
            <a:avLst/>
          </a:prstGeom>
        </p:spPr>
      </p:pic>
      <p:sp>
        <p:nvSpPr>
          <p:cNvPr id="6" name="TextBox 5">
            <a:extLst>
              <a:ext uri="{FF2B5EF4-FFF2-40B4-BE49-F238E27FC236}">
                <a16:creationId xmlns:a16="http://schemas.microsoft.com/office/drawing/2014/main" id="{32B4E47C-137B-0852-D0D9-597F9AC1A844}"/>
              </a:ext>
            </a:extLst>
          </p:cNvPr>
          <p:cNvSpPr txBox="1"/>
          <p:nvPr/>
        </p:nvSpPr>
        <p:spPr>
          <a:xfrm>
            <a:off x="7690284" y="2304453"/>
            <a:ext cx="4345969" cy="1477328"/>
          </a:xfrm>
          <a:prstGeom prst="rect">
            <a:avLst/>
          </a:prstGeom>
          <a:noFill/>
        </p:spPr>
        <p:txBody>
          <a:bodyPr wrap="square" rtlCol="0">
            <a:spAutoFit/>
          </a:bodyPr>
          <a:lstStyle/>
          <a:p>
            <a:r>
              <a:rPr lang="en-US" dirty="0"/>
              <a:t>2 findings: </a:t>
            </a:r>
          </a:p>
          <a:p>
            <a:pPr marL="342900" indent="-342900">
              <a:buAutoNum type="arabicPeriod"/>
            </a:pPr>
            <a:r>
              <a:rPr lang="en-US" dirty="0"/>
              <a:t>SUUT (if unauthorized personnel are in the track, severe delay)</a:t>
            </a:r>
          </a:p>
          <a:p>
            <a:pPr marL="342900" indent="-342900">
              <a:buAutoNum type="arabicPeriod"/>
            </a:pPr>
            <a:r>
              <a:rPr lang="en-US" dirty="0"/>
              <a:t>MUIS/MUIRS (when combined rivals SUDP; 1,507 vs 1,587)</a:t>
            </a:r>
          </a:p>
        </p:txBody>
      </p:sp>
      <p:sp>
        <p:nvSpPr>
          <p:cNvPr id="7" name="Left Arrow 6">
            <a:extLst>
              <a:ext uri="{FF2B5EF4-FFF2-40B4-BE49-F238E27FC236}">
                <a16:creationId xmlns:a16="http://schemas.microsoft.com/office/drawing/2014/main" id="{965AF1C1-F0A9-18A5-4292-AF44F3DD29D1}"/>
              </a:ext>
            </a:extLst>
          </p:cNvPr>
          <p:cNvSpPr/>
          <p:nvPr/>
        </p:nvSpPr>
        <p:spPr>
          <a:xfrm>
            <a:off x="3923911" y="3784892"/>
            <a:ext cx="472611" cy="45719"/>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5065E4A2-E291-34EF-D7A1-A1338E579587}"/>
              </a:ext>
            </a:extLst>
          </p:cNvPr>
          <p:cNvSpPr/>
          <p:nvPr/>
        </p:nvSpPr>
        <p:spPr>
          <a:xfrm>
            <a:off x="1113036" y="1873951"/>
            <a:ext cx="215758" cy="982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ight Arrow 19">
            <a:extLst>
              <a:ext uri="{FF2B5EF4-FFF2-40B4-BE49-F238E27FC236}">
                <a16:creationId xmlns:a16="http://schemas.microsoft.com/office/drawing/2014/main" id="{5C313570-B973-1A8D-A881-7E5693962555}"/>
              </a:ext>
            </a:extLst>
          </p:cNvPr>
          <p:cNvSpPr/>
          <p:nvPr/>
        </p:nvSpPr>
        <p:spPr>
          <a:xfrm>
            <a:off x="1092485" y="2592067"/>
            <a:ext cx="215758" cy="982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108E8B7-3EF7-BE77-F4F5-617130F550D3}"/>
              </a:ext>
            </a:extLst>
          </p:cNvPr>
          <p:cNvCxnSpPr>
            <a:cxnSpLocks/>
          </p:cNvCxnSpPr>
          <p:nvPr/>
        </p:nvCxnSpPr>
        <p:spPr>
          <a:xfrm>
            <a:off x="1102759" y="1902537"/>
            <a:ext cx="0" cy="738665"/>
          </a:xfrm>
          <a:prstGeom prst="line">
            <a:avLst/>
          </a:prstGeom>
        </p:spPr>
        <p:style>
          <a:lnRef idx="3">
            <a:schemeClr val="dk1"/>
          </a:lnRef>
          <a:fillRef idx="0">
            <a:schemeClr val="dk1"/>
          </a:fillRef>
          <a:effectRef idx="2">
            <a:schemeClr val="dk1"/>
          </a:effectRef>
          <a:fontRef idx="minor">
            <a:schemeClr val="tx1"/>
          </a:fontRef>
        </p:style>
      </p:cxnSp>
      <p:pic>
        <p:nvPicPr>
          <p:cNvPr id="24" name="Picture 23" descr="A close up of a sign&#10;&#10;Description automatically generated">
            <a:extLst>
              <a:ext uri="{FF2B5EF4-FFF2-40B4-BE49-F238E27FC236}">
                <a16:creationId xmlns:a16="http://schemas.microsoft.com/office/drawing/2014/main" id="{78383C5C-A574-68C9-0BF7-723BD3CA4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 y="-481368"/>
            <a:ext cx="1590805" cy="1590805"/>
          </a:xfrm>
          <a:prstGeom prst="rect">
            <a:avLst/>
          </a:prstGeom>
        </p:spPr>
      </p:pic>
      <p:sp>
        <p:nvSpPr>
          <p:cNvPr id="26" name="Footer Placeholder 25">
            <a:extLst>
              <a:ext uri="{FF2B5EF4-FFF2-40B4-BE49-F238E27FC236}">
                <a16:creationId xmlns:a16="http://schemas.microsoft.com/office/drawing/2014/main" id="{4224A2BA-DBD9-5E0C-D663-ED41A52AE757}"/>
              </a:ext>
            </a:extLst>
          </p:cNvPr>
          <p:cNvSpPr>
            <a:spLocks noGrp="1"/>
          </p:cNvSpPr>
          <p:nvPr>
            <p:ph type="ftr" sz="quarter" idx="11"/>
          </p:nvPr>
        </p:nvSpPr>
        <p:spPr/>
        <p:txBody>
          <a:bodyPr/>
          <a:lstStyle/>
          <a:p>
            <a:r>
              <a:rPr lang="en-US"/>
              <a:t>TTC DELAYS</a:t>
            </a:r>
            <a:endParaRPr lang="en-US" dirty="0"/>
          </a:p>
        </p:txBody>
      </p:sp>
    </p:spTree>
    <p:extLst>
      <p:ext uri="{BB962C8B-B14F-4D97-AF65-F5344CB8AC3E}">
        <p14:creationId xmlns:p14="http://schemas.microsoft.com/office/powerpoint/2010/main" val="35955736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2942</TotalTime>
  <Words>1060</Words>
  <Application>Microsoft Macintosh PowerPoint</Application>
  <PresentationFormat>Widescreen</PresentationFormat>
  <Paragraphs>116</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Futura Lt BT</vt:lpstr>
      <vt:lpstr>Tw Cen MT</vt:lpstr>
      <vt:lpstr>Tw Cen MT Condensed</vt:lpstr>
      <vt:lpstr>Wingdings 3</vt:lpstr>
      <vt:lpstr>Integral</vt:lpstr>
      <vt:lpstr>Ttc delays</vt:lpstr>
      <vt:lpstr>Introduction</vt:lpstr>
      <vt:lpstr>Table of contents</vt:lpstr>
      <vt:lpstr>hypothesis</vt:lpstr>
      <vt:lpstr>process</vt:lpstr>
      <vt:lpstr>KeyWORDS</vt:lpstr>
      <vt:lpstr>Main question regarding data</vt:lpstr>
      <vt:lpstr>PowerPoint Presentation</vt:lpstr>
      <vt:lpstr>PowerPoint Presentation</vt:lpstr>
      <vt:lpstr>PowerPoint Presentation</vt:lpstr>
      <vt:lpstr>PowerPoint Presentation</vt:lpstr>
      <vt:lpstr>TTC STREETCAR DATA</vt:lpstr>
      <vt:lpstr>PowerPoint Presentation</vt:lpstr>
      <vt:lpstr>PowerPoint Presentation</vt:lpstr>
      <vt:lpstr>PowerPoint Presentation</vt:lpstr>
      <vt:lpstr>TTC BUS DATA</vt:lpstr>
      <vt:lpstr>PowerPoint Presentation</vt:lpstr>
      <vt:lpstr>PowerPoint Presentation</vt:lpstr>
      <vt:lpstr>PowerPoint Presentation</vt:lpstr>
      <vt:lpstr>Main question regarding data</vt:lpstr>
      <vt:lpstr>Findings</vt:lpstr>
      <vt:lpstr>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Ttc delays</dc:title>
  <dc:creator>Aman Ranjit</dc:creator>
  <cp:lastModifiedBy>Aman Ranjit</cp:lastModifiedBy>
  <cp:revision>31</cp:revision>
  <dcterms:created xsi:type="dcterms:W3CDTF">2023-07-17T00:17:17Z</dcterms:created>
  <dcterms:modified xsi:type="dcterms:W3CDTF">2023-07-19T01:19:55Z</dcterms:modified>
</cp:coreProperties>
</file>